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7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4" r:id="rId15"/>
    <p:sldId id="298" r:id="rId16"/>
    <p:sldId id="275" r:id="rId17"/>
    <p:sldId id="272" r:id="rId18"/>
    <p:sldId id="273" r:id="rId19"/>
    <p:sldId id="271" r:id="rId20"/>
    <p:sldId id="279" r:id="rId21"/>
    <p:sldId id="282" r:id="rId22"/>
    <p:sldId id="280" r:id="rId23"/>
    <p:sldId id="281" r:id="rId24"/>
    <p:sldId id="295" r:id="rId25"/>
    <p:sldId id="294" r:id="rId26"/>
    <p:sldId id="266" r:id="rId27"/>
    <p:sldId id="267" r:id="rId28"/>
    <p:sldId id="283" r:id="rId29"/>
    <p:sldId id="284" r:id="rId30"/>
    <p:sldId id="285" r:id="rId31"/>
    <p:sldId id="287" r:id="rId32"/>
    <p:sldId id="288" r:id="rId33"/>
    <p:sldId id="289" r:id="rId34"/>
    <p:sldId id="300" r:id="rId35"/>
    <p:sldId id="301" r:id="rId3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E9EFE-9FC9-4467-BD2A-B7108793543E}" type="datetimeFigureOut">
              <a:rPr lang="it-IT" smtClean="0"/>
              <a:pPr/>
              <a:t>05/06/2015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72106-3975-4D6F-A0E0-48D2E69D8E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037031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72106-3975-4D6F-A0E0-48D2E69D8E5F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72106-3975-4D6F-A0E0-48D2E69D8E5F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72106-3975-4D6F-A0E0-48D2E69D8E5F}" type="slidenum">
              <a:rPr lang="it-IT" smtClean="0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51424-CDFF-4D05-9235-23989786B749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1454-C40F-4191-B2C5-10E804A83F17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F7B53-E8AF-4EA6-B544-99E00C6F9CD3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10CC-9B64-4171-8F7A-17072A3059D8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B7BC-94DE-4B7B-84C0-4B1B0DEEBFC0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3B06C-26AC-46A4-8741-440670A1F8B8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0E575-4EAB-4D16-8219-8E9C60AC2CA2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6B13B-8742-4302-96E2-5B03DC5DB001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CF77-E113-49C8-9C21-080285F79075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A85D-1E64-442D-9BF1-5D08C8C995B8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40478-32EA-469E-AE05-52085D622E3A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BE8A8-6599-4A96-A736-738538F1A238}" type="datetime1">
              <a:rPr lang="it-IT" smtClean="0"/>
              <a:pPr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6F6C8-44D7-4190-A835-0414FBA130DB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hyperlink" Target="http://www.jeux-geographiques.com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hyperlink" Target="https://play.kahoot.it/#/k/ca3a5bf9-5396-44ec-9880-0b2aaf3280f5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789040"/>
          </a:xfrm>
          <a:solidFill>
            <a:srgbClr val="0070C0"/>
          </a:solidFill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On part pour  </a:t>
            </a:r>
            <a:br>
              <a:rPr lang="it-IT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</a:br>
            <a:r>
              <a:rPr lang="it-IT" dirty="0" smtClean="0">
                <a:solidFill>
                  <a:schemeClr val="bg1"/>
                </a:solidFill>
                <a:latin typeface="Andalus" pitchFamily="18" charset="-78"/>
                <a:cs typeface="Andalus" pitchFamily="18" charset="-78"/>
              </a:rPr>
              <a:t>la France!</a:t>
            </a:r>
            <a:endParaRPr lang="it-IT" dirty="0">
              <a:solidFill>
                <a:schemeClr val="bg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3789040"/>
            <a:ext cx="9144000" cy="3068960"/>
          </a:xfrm>
          <a:solidFill>
            <a:srgbClr val="FF0000"/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</a:t>
            </a:fld>
            <a:endParaRPr lang="it-IT"/>
          </a:p>
        </p:txBody>
      </p:sp>
      <p:pic>
        <p:nvPicPr>
          <p:cNvPr id="4" name="Immagine 3" descr="tour eiffel bianco ne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404664"/>
            <a:ext cx="2505875" cy="3384376"/>
          </a:xfrm>
          <a:prstGeom prst="rect">
            <a:avLst/>
          </a:prstGeom>
        </p:spPr>
      </p:pic>
      <p:pic>
        <p:nvPicPr>
          <p:cNvPr id="5" name="Immagine 4" descr="chambor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3789040"/>
            <a:ext cx="6120679" cy="2448272"/>
          </a:xfrm>
          <a:prstGeom prst="rect">
            <a:avLst/>
          </a:prstGeom>
        </p:spPr>
      </p:pic>
      <p:pic>
        <p:nvPicPr>
          <p:cNvPr id="6" name="Immagine 5" descr="dega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404664"/>
            <a:ext cx="2232248" cy="3384376"/>
          </a:xfrm>
          <a:prstGeom prst="rect">
            <a:avLst/>
          </a:prstGeom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En </a:t>
            </a:r>
            <a:r>
              <a:rPr lang="it-IT" dirty="0" err="1" smtClean="0"/>
              <a:t>effet</a:t>
            </a:r>
            <a:r>
              <a:rPr lang="it-IT" dirty="0" smtClean="0"/>
              <a:t> la France, </a:t>
            </a:r>
            <a:br>
              <a:rPr lang="it-IT" dirty="0" smtClean="0"/>
            </a:br>
            <a:r>
              <a:rPr lang="it-IT" dirty="0" smtClean="0"/>
              <a:t>c’est </a:t>
            </a:r>
            <a:r>
              <a:rPr lang="it-IT" dirty="0" err="1" smtClean="0"/>
              <a:t>beaucoup</a:t>
            </a:r>
            <a:r>
              <a:rPr lang="it-IT" dirty="0" smtClean="0"/>
              <a:t> </a:t>
            </a:r>
            <a:r>
              <a:rPr lang="it-IT" dirty="0" err="1" smtClean="0"/>
              <a:t>des</a:t>
            </a:r>
            <a:r>
              <a:rPr lang="it-IT" dirty="0" smtClean="0"/>
              <a:t> </a:t>
            </a:r>
            <a:r>
              <a:rPr lang="it-IT" dirty="0" err="1" smtClean="0"/>
              <a:t>choses…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10</a:t>
            </a:fld>
            <a:endParaRPr lang="it-IT"/>
          </a:p>
        </p:txBody>
      </p:sp>
      <p:pic>
        <p:nvPicPr>
          <p:cNvPr id="10" name="Immagine 9" descr="La-Dichiarazione-dei-Diritti-dellUomo-e-del-Cittadi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05065"/>
            <a:ext cx="2124137" cy="2852935"/>
          </a:xfrm>
          <a:prstGeom prst="rect">
            <a:avLst/>
          </a:prstGeom>
        </p:spPr>
      </p:pic>
      <p:pic>
        <p:nvPicPr>
          <p:cNvPr id="12" name="Segnaposto contenuto 11" descr="Camargue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2123728" y="4767967"/>
            <a:ext cx="3960440" cy="2090033"/>
          </a:xfrm>
        </p:spPr>
      </p:pic>
      <p:pic>
        <p:nvPicPr>
          <p:cNvPr id="15" name="Immagine 14" descr="provenz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24625" y="1988840"/>
            <a:ext cx="2619375" cy="1512168"/>
          </a:xfrm>
          <a:prstGeom prst="rect">
            <a:avLst/>
          </a:prstGeom>
        </p:spPr>
      </p:pic>
      <p:pic>
        <p:nvPicPr>
          <p:cNvPr id="16" name="Immagine 15" descr="TroyesCSPSP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5043276"/>
            <a:ext cx="3059832" cy="1814724"/>
          </a:xfrm>
          <a:prstGeom prst="rect">
            <a:avLst/>
          </a:prstGeom>
        </p:spPr>
      </p:pic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pic>
        <p:nvPicPr>
          <p:cNvPr id="18" name="Immagine 17" descr="arene arl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7445" y="3501008"/>
            <a:ext cx="2996555" cy="1646022"/>
          </a:xfrm>
          <a:prstGeom prst="rect">
            <a:avLst/>
          </a:prstGeom>
        </p:spPr>
      </p:pic>
      <p:pic>
        <p:nvPicPr>
          <p:cNvPr id="19" name="Immagine 18" descr="Colma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95736" y="3140968"/>
            <a:ext cx="4176464" cy="1872208"/>
          </a:xfrm>
          <a:prstGeom prst="rect">
            <a:avLst/>
          </a:prstGeom>
        </p:spPr>
      </p:pic>
      <p:pic>
        <p:nvPicPr>
          <p:cNvPr id="21" name="Segnaposto contenuto 20" descr="it-parigi-parigi-normandia-e-bretagna-18865.jpg"/>
          <p:cNvPicPr>
            <a:picLocks noGrp="1" noChangeAspect="1"/>
          </p:cNvPicPr>
          <p:nvPr>
            <p:ph sz="half" idx="2"/>
          </p:nvPr>
        </p:nvPicPr>
        <p:blipFill>
          <a:blip r:embed="rId8" cstate="print"/>
          <a:stretch>
            <a:fillRect/>
          </a:stretch>
        </p:blipFill>
        <p:spPr>
          <a:xfrm>
            <a:off x="0" y="1988840"/>
            <a:ext cx="2674162" cy="2016224"/>
          </a:xfrm>
        </p:spPr>
      </p:pic>
      <p:pic>
        <p:nvPicPr>
          <p:cNvPr id="22" name="Immagine 21" descr="rhone-alpe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95936" y="1988840"/>
            <a:ext cx="2592288" cy="1224136"/>
          </a:xfrm>
          <a:prstGeom prst="rect">
            <a:avLst/>
          </a:prstGeom>
        </p:spPr>
      </p:pic>
      <p:pic>
        <p:nvPicPr>
          <p:cNvPr id="23" name="Immagine 22" descr="opéra garnier intérieur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627784" y="1988840"/>
            <a:ext cx="1368152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it-IT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La France, ce n’est </a:t>
            </a:r>
            <a:r>
              <a:rPr lang="it-IT" sz="4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pas</a:t>
            </a:r>
            <a:r>
              <a:rPr lang="it-IT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4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seulement</a:t>
            </a:r>
            <a:r>
              <a:rPr lang="it-IT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4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Paris…</a:t>
            </a:r>
            <a:endParaRPr lang="it-IT" sz="4800" dirty="0">
              <a:solidFill>
                <a:schemeClr val="tx2">
                  <a:lumMod val="60000"/>
                  <a:lumOff val="40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Autofit/>
          </a:bodyPr>
          <a:lstStyle/>
          <a:p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La France se compose de </a:t>
            </a:r>
            <a:r>
              <a:rPr lang="it-IT" sz="4800" dirty="0" smtClean="0">
                <a:solidFill>
                  <a:schemeClr val="tx2"/>
                </a:solidFill>
                <a:latin typeface="+mj-lt"/>
                <a:cs typeface="Andalus" pitchFamily="18" charset="-78"/>
              </a:rPr>
              <a:t>22 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régions</a:t>
            </a:r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métropolitaines</a:t>
            </a:r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</a:t>
            </a:r>
          </a:p>
          <a:p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et</a:t>
            </a:r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de </a:t>
            </a:r>
            <a:r>
              <a:rPr lang="it-IT" sz="4800" dirty="0" smtClean="0">
                <a:solidFill>
                  <a:schemeClr val="tx2"/>
                </a:solidFill>
                <a:latin typeface="+mj-lt"/>
                <a:cs typeface="Andalus" pitchFamily="18" charset="-78"/>
              </a:rPr>
              <a:t>5 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régions</a:t>
            </a:r>
            <a:r>
              <a:rPr lang="it-IT" sz="4800" dirty="0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 d’</a:t>
            </a:r>
            <a:r>
              <a:rPr lang="it-IT" sz="4800" dirty="0" err="1" smtClean="0">
                <a:solidFill>
                  <a:srgbClr val="FF0000"/>
                </a:solidFill>
                <a:latin typeface="+mj-lt"/>
                <a:cs typeface="Andalus" pitchFamily="18" charset="-78"/>
              </a:rPr>
              <a:t>outre-mer</a:t>
            </a:r>
            <a:endParaRPr lang="it-IT" sz="4800" dirty="0">
              <a:solidFill>
                <a:srgbClr val="FF0000"/>
              </a:solidFill>
              <a:latin typeface="+mj-lt"/>
              <a:cs typeface="Andalus" pitchFamily="18" charset="-78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11</a:t>
            </a:fld>
            <a:endParaRPr lang="it-IT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908720"/>
            <a:ext cx="76926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22 </a:t>
            </a:r>
            <a:r>
              <a:rPr lang="it-IT" dirty="0" err="1" smtClean="0"/>
              <a:t>régions</a:t>
            </a:r>
            <a:r>
              <a:rPr lang="it-IT" dirty="0" smtClean="0"/>
              <a:t> </a:t>
            </a:r>
            <a:r>
              <a:rPr lang="it-IT" dirty="0" err="1" smtClean="0"/>
              <a:t>métropolitaines</a:t>
            </a:r>
            <a:r>
              <a:rPr lang="it-IT" dirty="0" smtClean="0"/>
              <a:t> </a:t>
            </a:r>
            <a:r>
              <a:rPr lang="it-IT" dirty="0" err="1" smtClean="0"/>
              <a:t>sont</a:t>
            </a:r>
            <a:r>
              <a:rPr lang="it-IT" dirty="0" smtClean="0"/>
              <a:t> </a:t>
            </a:r>
            <a:r>
              <a:rPr lang="it-IT" dirty="0" err="1" smtClean="0"/>
              <a:t>sur</a:t>
            </a:r>
            <a:r>
              <a:rPr lang="it-IT" dirty="0" smtClean="0"/>
              <a:t> le </a:t>
            </a:r>
            <a:r>
              <a:rPr lang="it-IT" dirty="0" err="1" smtClean="0"/>
              <a:t>territoire</a:t>
            </a:r>
            <a:r>
              <a:rPr lang="it-IT" dirty="0" smtClean="0"/>
              <a:t> </a:t>
            </a:r>
            <a:r>
              <a:rPr lang="it-IT" dirty="0" err="1" smtClean="0"/>
              <a:t>européen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0" y="1340768"/>
            <a:ext cx="4716016" cy="551723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9" name="Segnaposto testo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contenuto 9"/>
          <p:cNvSpPr>
            <a:spLocks noGrp="1"/>
          </p:cNvSpPr>
          <p:nvPr>
            <p:ph sz="quarter" idx="4"/>
          </p:nvPr>
        </p:nvSpPr>
        <p:spPr>
          <a:xfrm>
            <a:off x="4644008" y="1340768"/>
            <a:ext cx="4499992" cy="551723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12</a:t>
            </a:fld>
            <a:endParaRPr lang="it-IT"/>
          </a:p>
        </p:txBody>
      </p:sp>
      <p:pic>
        <p:nvPicPr>
          <p:cNvPr id="6" name="Segnaposto contenuto 5" descr="588px-Régions_de_France.svg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584715"/>
            <a:ext cx="4904284" cy="4587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364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it-IT" sz="4000" dirty="0" err="1" smtClean="0"/>
              <a:t>Les</a:t>
            </a:r>
            <a:r>
              <a:rPr lang="it-IT" sz="4000" dirty="0" smtClean="0"/>
              <a:t> 5 </a:t>
            </a:r>
            <a:r>
              <a:rPr lang="it-IT" sz="4000" dirty="0" err="1" smtClean="0"/>
              <a:t>régions</a:t>
            </a:r>
            <a:r>
              <a:rPr lang="it-IT" sz="4000" dirty="0" smtClean="0"/>
              <a:t> d’</a:t>
            </a:r>
            <a:r>
              <a:rPr lang="it-IT" sz="4000" dirty="0" err="1" smtClean="0"/>
              <a:t>outre-mer</a:t>
            </a:r>
            <a:r>
              <a:rPr lang="it-IT" sz="4000" dirty="0" smtClean="0"/>
              <a:t> se </a:t>
            </a:r>
            <a:r>
              <a:rPr lang="it-IT" sz="4000" dirty="0" err="1" smtClean="0"/>
              <a:t>trouvent</a:t>
            </a:r>
            <a:r>
              <a:rPr lang="it-IT" sz="4000" dirty="0" smtClean="0"/>
              <a:t> : </a:t>
            </a:r>
            <a:endParaRPr lang="it-IT" sz="4000" dirty="0"/>
          </a:p>
        </p:txBody>
      </p:sp>
      <p:sp>
        <p:nvSpPr>
          <p:cNvPr id="11" name="Segnaposto contenuto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400" dirty="0" err="1" smtClean="0">
                <a:solidFill>
                  <a:srgbClr val="FF0000"/>
                </a:solidFill>
              </a:rPr>
              <a:t>Aux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sz="2400" dirty="0" err="1" smtClean="0">
                <a:solidFill>
                  <a:srgbClr val="FF0000"/>
                </a:solidFill>
              </a:rPr>
              <a:t>Caraïbes</a:t>
            </a:r>
            <a:r>
              <a:rPr lang="it-IT" sz="2400" dirty="0" smtClean="0">
                <a:solidFill>
                  <a:srgbClr val="FF0000"/>
                </a:solidFill>
              </a:rPr>
              <a:t>, en </a:t>
            </a:r>
            <a:r>
              <a:rPr lang="it-IT" sz="2400" dirty="0" err="1" smtClean="0">
                <a:solidFill>
                  <a:srgbClr val="FF0000"/>
                </a:solidFill>
              </a:rPr>
              <a:t>Amérique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sz="2400" dirty="0" err="1" smtClean="0">
                <a:solidFill>
                  <a:srgbClr val="FF0000"/>
                </a:solidFill>
              </a:rPr>
              <a:t>du</a:t>
            </a:r>
            <a:r>
              <a:rPr lang="it-IT" sz="2400" dirty="0" smtClean="0">
                <a:solidFill>
                  <a:srgbClr val="FF0000"/>
                </a:solidFill>
              </a:rPr>
              <a:t> sud </a:t>
            </a:r>
            <a:r>
              <a:rPr lang="it-IT" sz="2400" dirty="0" err="1" smtClean="0">
                <a:solidFill>
                  <a:srgbClr val="FF0000"/>
                </a:solidFill>
              </a:rPr>
              <a:t>et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sz="2400" dirty="0" err="1" smtClean="0">
                <a:solidFill>
                  <a:srgbClr val="FF0000"/>
                </a:solidFill>
              </a:rPr>
              <a:t>dans</a:t>
            </a:r>
            <a:r>
              <a:rPr lang="it-IT" sz="2400" dirty="0" smtClean="0">
                <a:solidFill>
                  <a:srgbClr val="FF0000"/>
                </a:solidFill>
              </a:rPr>
              <a:t> l’</a:t>
            </a:r>
            <a:r>
              <a:rPr lang="it-IT" sz="2400" dirty="0" err="1" smtClean="0">
                <a:solidFill>
                  <a:srgbClr val="FF0000"/>
                </a:solidFill>
              </a:rPr>
              <a:t>Océan</a:t>
            </a:r>
            <a:r>
              <a:rPr lang="it-IT" sz="2400" dirty="0" smtClean="0">
                <a:solidFill>
                  <a:srgbClr val="FF0000"/>
                </a:solidFill>
              </a:rPr>
              <a:t> </a:t>
            </a:r>
            <a:r>
              <a:rPr lang="it-IT" sz="2400" dirty="0" err="1" smtClean="0">
                <a:solidFill>
                  <a:srgbClr val="FF0000"/>
                </a:solidFill>
              </a:rPr>
              <a:t>Indien</a:t>
            </a:r>
            <a:endParaRPr lang="it-IT" sz="2400" dirty="0">
              <a:solidFill>
                <a:srgbClr val="FF0000"/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13</a:t>
            </a:fld>
            <a:endParaRPr lang="it-IT"/>
          </a:p>
        </p:txBody>
      </p:sp>
      <p:pic>
        <p:nvPicPr>
          <p:cNvPr id="12" name="Immagine 11" descr="France_DOM_map-d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2420888"/>
            <a:ext cx="7133852" cy="4208526"/>
          </a:xfrm>
          <a:prstGeom prst="rect">
            <a:avLst/>
          </a:prstGeom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it-IT" sz="2800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Les</a:t>
            </a:r>
            <a:r>
              <a:rPr lang="it-IT" sz="2800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régions</a:t>
            </a:r>
            <a:r>
              <a:rPr lang="it-IT" sz="2800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françaises</a:t>
            </a:r>
            <a:endParaRPr lang="it-IT" sz="2800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0" y="620687"/>
            <a:ext cx="5148064" cy="360041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it-IT" sz="1800" dirty="0" err="1" smtClean="0">
                <a:latin typeface="+mj-lt"/>
                <a:cs typeface="Andalus" pitchFamily="18" charset="-78"/>
              </a:rPr>
              <a:t>Les</a:t>
            </a:r>
            <a:r>
              <a:rPr lang="it-IT" sz="1800" dirty="0" smtClean="0">
                <a:latin typeface="+mj-lt"/>
                <a:cs typeface="Andalus" pitchFamily="18" charset="-78"/>
              </a:rPr>
              <a:t> </a:t>
            </a:r>
            <a:r>
              <a:rPr lang="it-IT" sz="1800" dirty="0" err="1" smtClean="0">
                <a:latin typeface="+mj-lt"/>
                <a:cs typeface="Andalus" pitchFamily="18" charset="-78"/>
              </a:rPr>
              <a:t>régions</a:t>
            </a:r>
            <a:r>
              <a:rPr lang="it-IT" sz="1800" dirty="0" smtClean="0">
                <a:latin typeface="+mj-lt"/>
                <a:cs typeface="Andalus" pitchFamily="18" charset="-78"/>
              </a:rPr>
              <a:t> </a:t>
            </a:r>
            <a:r>
              <a:rPr lang="it-IT" sz="1800" dirty="0" err="1" smtClean="0">
                <a:latin typeface="+mj-lt"/>
                <a:cs typeface="Andalus" pitchFamily="18" charset="-78"/>
              </a:rPr>
              <a:t>métropolitaines</a:t>
            </a:r>
            <a:endParaRPr lang="it-IT" sz="1800" dirty="0">
              <a:latin typeface="+mj-lt"/>
              <a:cs typeface="Andalus" pitchFamily="18" charset="-78"/>
            </a:endParaRPr>
          </a:p>
        </p:txBody>
      </p:sp>
      <p:sp>
        <p:nvSpPr>
          <p:cNvPr id="7" name="Segnaposto contenuto 6"/>
          <p:cNvSpPr>
            <a:spLocks noGrp="1"/>
          </p:cNvSpPr>
          <p:nvPr>
            <p:ph sz="half" idx="2"/>
          </p:nvPr>
        </p:nvSpPr>
        <p:spPr>
          <a:xfrm>
            <a:off x="0" y="980728"/>
            <a:ext cx="6084168" cy="587727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it-IT" sz="1400" dirty="0" smtClean="0">
                <a:latin typeface="+mj-lt"/>
                <a:cs typeface="Andalus" pitchFamily="18" charset="-78"/>
              </a:rPr>
              <a:t>1.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Alsace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2.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Aquitaine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3.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Auvergne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4.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Basse-Normandie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5.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Bourgogne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6.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Bretagne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7.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Centre-Val</a:t>
            </a:r>
            <a:r>
              <a:rPr lang="it-IT" sz="1400" dirty="0" smtClean="0">
                <a:latin typeface="+mj-lt"/>
                <a:cs typeface="Andalus" pitchFamily="18" charset="-78"/>
              </a:rPr>
              <a:t> de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Loire</a:t>
            </a:r>
            <a:r>
              <a:rPr lang="it-IT" sz="1400" dirty="0" smtClean="0">
                <a:latin typeface="+mj-lt"/>
                <a:cs typeface="Andalus" pitchFamily="18" charset="-78"/>
              </a:rPr>
              <a:t> </a:t>
            </a: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8.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Champagne-Ardennes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9. Corse</a:t>
            </a: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10.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France-Comté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11.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Haute-Normandie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12.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Île-de-France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13.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Langeudoc-Roussillon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14.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Limousin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15.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Lorraine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16.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Midi-Pyrénées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17. 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Nord-pas-de-Calais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18.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Pays</a:t>
            </a:r>
            <a:r>
              <a:rPr lang="it-IT" sz="1400" dirty="0" smtClean="0">
                <a:latin typeface="+mj-lt"/>
                <a:cs typeface="Andalus" pitchFamily="18" charset="-78"/>
              </a:rPr>
              <a:t> de la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Loire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19.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Picardie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20.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Poitou-Charentes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21.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Provence-Alpes-Côte</a:t>
            </a:r>
            <a:r>
              <a:rPr lang="it-IT" sz="1400" dirty="0" smtClean="0">
                <a:latin typeface="+mj-lt"/>
                <a:cs typeface="Andalus" pitchFamily="18" charset="-78"/>
              </a:rPr>
              <a:t> d’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Azur</a:t>
            </a:r>
            <a:endParaRPr lang="it-IT" sz="1400" dirty="0" smtClean="0">
              <a:latin typeface="+mj-lt"/>
              <a:cs typeface="Andalus" pitchFamily="18" charset="-78"/>
            </a:endParaRPr>
          </a:p>
          <a:p>
            <a:r>
              <a:rPr lang="it-IT" sz="1400" dirty="0" smtClean="0">
                <a:latin typeface="+mj-lt"/>
                <a:cs typeface="Andalus" pitchFamily="18" charset="-78"/>
              </a:rPr>
              <a:t>22.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Rhône</a:t>
            </a:r>
            <a:r>
              <a:rPr lang="it-IT" sz="1400" dirty="0" smtClean="0">
                <a:latin typeface="+mj-lt"/>
                <a:cs typeface="Andalus" pitchFamily="18" charset="-78"/>
              </a:rPr>
              <a:t> </a:t>
            </a:r>
            <a:r>
              <a:rPr lang="it-IT" sz="1400" dirty="0" err="1" smtClean="0">
                <a:latin typeface="+mj-lt"/>
                <a:cs typeface="Andalus" pitchFamily="18" charset="-78"/>
              </a:rPr>
              <a:t>-Alpes</a:t>
            </a:r>
            <a:endParaRPr lang="it-IT" sz="1400" dirty="0">
              <a:latin typeface="+mj-lt"/>
              <a:cs typeface="Andalus" pitchFamily="18" charset="-78"/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3"/>
          </p:nvPr>
        </p:nvSpPr>
        <p:spPr>
          <a:xfrm>
            <a:off x="5148064" y="692696"/>
            <a:ext cx="3995936" cy="108012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it-IT" dirty="0" smtClean="0">
                <a:latin typeface="+mj-lt"/>
                <a:cs typeface="Andalus" pitchFamily="18" charset="-78"/>
              </a:rPr>
              <a:t>                 </a:t>
            </a:r>
            <a:r>
              <a:rPr lang="it-IT" dirty="0" err="1" smtClean="0">
                <a:latin typeface="+mj-lt"/>
                <a:cs typeface="Andalus" pitchFamily="18" charset="-78"/>
              </a:rPr>
              <a:t>Les</a:t>
            </a:r>
            <a:r>
              <a:rPr lang="it-IT" dirty="0" smtClean="0">
                <a:latin typeface="+mj-lt"/>
                <a:cs typeface="Andalus" pitchFamily="18" charset="-78"/>
              </a:rPr>
              <a:t> </a:t>
            </a:r>
            <a:r>
              <a:rPr lang="it-IT" dirty="0" err="1" smtClean="0">
                <a:latin typeface="+mj-lt"/>
                <a:cs typeface="Andalus" pitchFamily="18" charset="-78"/>
              </a:rPr>
              <a:t>régions</a:t>
            </a:r>
            <a:r>
              <a:rPr lang="it-IT" dirty="0" smtClean="0">
                <a:latin typeface="+mj-lt"/>
                <a:cs typeface="Andalus" pitchFamily="18" charset="-78"/>
              </a:rPr>
              <a:t> </a:t>
            </a:r>
          </a:p>
          <a:p>
            <a:r>
              <a:rPr lang="it-IT" dirty="0" smtClean="0">
                <a:latin typeface="+mj-lt"/>
                <a:cs typeface="Andalus" pitchFamily="18" charset="-78"/>
              </a:rPr>
              <a:t>                 d’</a:t>
            </a:r>
            <a:r>
              <a:rPr lang="it-IT" dirty="0" err="1" smtClean="0">
                <a:latin typeface="+mj-lt"/>
                <a:cs typeface="Andalus" pitchFamily="18" charset="-78"/>
              </a:rPr>
              <a:t>outre-mer</a:t>
            </a:r>
            <a:endParaRPr lang="it-IT" dirty="0">
              <a:latin typeface="+mj-lt"/>
              <a:cs typeface="Andalus" pitchFamily="18" charset="-78"/>
            </a:endParaRPr>
          </a:p>
        </p:txBody>
      </p:sp>
      <p:sp>
        <p:nvSpPr>
          <p:cNvPr id="9" name="Segnaposto contenuto 8"/>
          <p:cNvSpPr>
            <a:spLocks noGrp="1"/>
          </p:cNvSpPr>
          <p:nvPr>
            <p:ph sz="quarter" idx="4"/>
          </p:nvPr>
        </p:nvSpPr>
        <p:spPr>
          <a:xfrm>
            <a:off x="6012160" y="1772816"/>
            <a:ext cx="3131840" cy="5085184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it-IT" sz="2000" dirty="0" smtClean="0">
                <a:latin typeface="+mj-lt"/>
                <a:cs typeface="Andalus" pitchFamily="18" charset="-78"/>
              </a:rPr>
              <a:t>23. </a:t>
            </a:r>
            <a:r>
              <a:rPr lang="it-IT" sz="2000" dirty="0" err="1" smtClean="0">
                <a:latin typeface="+mj-lt"/>
                <a:cs typeface="Andalus" pitchFamily="18" charset="-78"/>
              </a:rPr>
              <a:t>Guadeloupe</a:t>
            </a:r>
            <a:endParaRPr lang="it-IT" sz="2000" dirty="0" smtClean="0">
              <a:latin typeface="+mj-lt"/>
              <a:cs typeface="Andalus" pitchFamily="18" charset="-78"/>
            </a:endParaRPr>
          </a:p>
          <a:p>
            <a:r>
              <a:rPr lang="it-IT" sz="2000" dirty="0" smtClean="0">
                <a:latin typeface="+mj-lt"/>
                <a:cs typeface="Andalus" pitchFamily="18" charset="-78"/>
              </a:rPr>
              <a:t>24. </a:t>
            </a:r>
            <a:r>
              <a:rPr lang="it-IT" sz="2000" dirty="0" err="1" smtClean="0">
                <a:latin typeface="+mj-lt"/>
                <a:cs typeface="Andalus" pitchFamily="18" charset="-78"/>
              </a:rPr>
              <a:t>Guyane</a:t>
            </a:r>
            <a:endParaRPr lang="it-IT" sz="2000" dirty="0" smtClean="0">
              <a:latin typeface="+mj-lt"/>
              <a:cs typeface="Andalus" pitchFamily="18" charset="-78"/>
            </a:endParaRPr>
          </a:p>
          <a:p>
            <a:r>
              <a:rPr lang="it-IT" sz="2000" dirty="0" smtClean="0">
                <a:latin typeface="+mj-lt"/>
                <a:cs typeface="Andalus" pitchFamily="18" charset="-78"/>
              </a:rPr>
              <a:t>25. La Réunion</a:t>
            </a:r>
          </a:p>
          <a:p>
            <a:r>
              <a:rPr lang="it-IT" sz="2000" dirty="0" smtClean="0">
                <a:latin typeface="+mj-lt"/>
                <a:cs typeface="Andalus" pitchFamily="18" charset="-78"/>
              </a:rPr>
              <a:t>26. </a:t>
            </a:r>
            <a:r>
              <a:rPr lang="it-IT" sz="2000" dirty="0" err="1" smtClean="0">
                <a:latin typeface="+mj-lt"/>
                <a:cs typeface="Andalus" pitchFamily="18" charset="-78"/>
              </a:rPr>
              <a:t>Martinique</a:t>
            </a:r>
            <a:endParaRPr lang="it-IT" sz="2000" dirty="0" smtClean="0">
              <a:latin typeface="+mj-lt"/>
              <a:cs typeface="Andalus" pitchFamily="18" charset="-78"/>
            </a:endParaRPr>
          </a:p>
          <a:p>
            <a:r>
              <a:rPr lang="it-IT" sz="2000" dirty="0" smtClean="0">
                <a:latin typeface="+mj-lt"/>
                <a:cs typeface="Andalus" pitchFamily="18" charset="-78"/>
              </a:rPr>
              <a:t>27. Mayotte</a:t>
            </a:r>
            <a:endParaRPr lang="it-IT" sz="2000" dirty="0">
              <a:latin typeface="+mj-lt"/>
              <a:cs typeface="Andalus" pitchFamily="18" charset="-78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14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200" dirty="0" smtClean="0"/>
              <a:t>Il </a:t>
            </a:r>
            <a:r>
              <a:rPr lang="it-IT" sz="3200" dirty="0" err="1" smtClean="0"/>
              <a:t>faut</a:t>
            </a:r>
            <a:r>
              <a:rPr lang="it-IT" sz="3200" dirty="0" smtClean="0"/>
              <a:t> </a:t>
            </a:r>
            <a:r>
              <a:rPr lang="it-IT" sz="3200" dirty="0" err="1" smtClean="0"/>
              <a:t>souligner</a:t>
            </a:r>
            <a:r>
              <a:rPr lang="it-IT" sz="3200" dirty="0" smtClean="0"/>
              <a:t> </a:t>
            </a:r>
            <a:r>
              <a:rPr lang="it-IT" sz="3200" dirty="0" err="1" smtClean="0"/>
              <a:t>que</a:t>
            </a:r>
            <a:r>
              <a:rPr lang="it-IT" sz="3200" dirty="0" smtClean="0"/>
              <a:t> </a:t>
            </a:r>
            <a:r>
              <a:rPr lang="it-IT" sz="3200" dirty="0" err="1" smtClean="0"/>
              <a:t>depuis</a:t>
            </a:r>
            <a:r>
              <a:rPr lang="it-IT" sz="3200" dirty="0" smtClean="0"/>
              <a:t> le 1° </a:t>
            </a:r>
            <a:r>
              <a:rPr lang="it-IT" sz="3200" dirty="0" err="1" smtClean="0"/>
              <a:t>janvier</a:t>
            </a:r>
            <a:r>
              <a:rPr lang="it-IT" sz="3200" dirty="0" smtClean="0"/>
              <a:t> 2016 </a:t>
            </a:r>
            <a:r>
              <a:rPr lang="it-IT" sz="3200" dirty="0" err="1" smtClean="0"/>
              <a:t>les</a:t>
            </a:r>
            <a:r>
              <a:rPr lang="it-IT" sz="3200" dirty="0" smtClean="0"/>
              <a:t> </a:t>
            </a:r>
            <a:r>
              <a:rPr lang="it-IT" sz="3200" dirty="0" err="1" smtClean="0"/>
              <a:t>régions</a:t>
            </a:r>
            <a:r>
              <a:rPr lang="it-IT" sz="3200" dirty="0" smtClean="0"/>
              <a:t> </a:t>
            </a:r>
            <a:r>
              <a:rPr lang="it-IT" sz="3200" dirty="0" err="1" smtClean="0"/>
              <a:t>vont</a:t>
            </a:r>
            <a:r>
              <a:rPr lang="it-IT" sz="3200" dirty="0" smtClean="0"/>
              <a:t> </a:t>
            </a:r>
            <a:r>
              <a:rPr lang="it-IT" sz="3200" dirty="0" err="1" smtClean="0"/>
              <a:t>être</a:t>
            </a:r>
            <a:r>
              <a:rPr lang="it-IT" sz="3200" dirty="0" smtClean="0"/>
              <a:t> </a:t>
            </a:r>
            <a:r>
              <a:rPr lang="it-IT" sz="3200" dirty="0" err="1" smtClean="0"/>
              <a:t>modifiées</a:t>
            </a:r>
            <a:r>
              <a:rPr lang="it-IT" sz="3200" dirty="0" smtClean="0"/>
              <a:t> </a:t>
            </a:r>
            <a:r>
              <a:rPr lang="it-IT" sz="3200" dirty="0" err="1" smtClean="0"/>
              <a:t>et</a:t>
            </a:r>
            <a:r>
              <a:rPr lang="it-IT" sz="3200" dirty="0" smtClean="0"/>
              <a:t> </a:t>
            </a:r>
            <a:r>
              <a:rPr lang="it-IT" sz="3200" dirty="0" err="1" smtClean="0"/>
              <a:t>reduites</a:t>
            </a:r>
            <a:r>
              <a:rPr lang="it-IT" sz="3200" dirty="0" smtClean="0"/>
              <a:t> à 13</a:t>
            </a:r>
            <a:endParaRPr lang="it-IT" sz="3200" dirty="0"/>
          </a:p>
        </p:txBody>
      </p:sp>
      <p:pic>
        <p:nvPicPr>
          <p:cNvPr id="6" name="Segnaposto contenuto 5" descr="carte-14-nouvelles-regions-mediu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05781"/>
            <a:ext cx="8229600" cy="4114800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it-IT" dirty="0" err="1" smtClean="0">
                <a:cs typeface="Andalus" pitchFamily="18" charset="-78"/>
              </a:rPr>
              <a:t>Est-ce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que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quelqu</a:t>
            </a:r>
            <a:r>
              <a:rPr lang="it-IT" dirty="0" smtClean="0">
                <a:cs typeface="Andalus" pitchFamily="18" charset="-78"/>
              </a:rPr>
              <a:t>’un d’</a:t>
            </a:r>
            <a:r>
              <a:rPr lang="it-IT" dirty="0" err="1" smtClean="0">
                <a:cs typeface="Andalus" pitchFamily="18" charset="-78"/>
              </a:rPr>
              <a:t>entre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vous</a:t>
            </a:r>
            <a:r>
              <a:rPr lang="it-IT" dirty="0" smtClean="0">
                <a:cs typeface="Andalus" pitchFamily="18" charset="-78"/>
              </a:rPr>
              <a:t> a </a:t>
            </a:r>
            <a:r>
              <a:rPr lang="it-IT" dirty="0" err="1" smtClean="0">
                <a:cs typeface="Andalus" pitchFamily="18" charset="-78"/>
              </a:rPr>
              <a:t>visité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des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régions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françaises</a:t>
            </a:r>
            <a:r>
              <a:rPr lang="it-IT" dirty="0" smtClean="0">
                <a:cs typeface="Andalus" pitchFamily="18" charset="-78"/>
              </a:rPr>
              <a:t> </a:t>
            </a:r>
            <a:r>
              <a:rPr lang="it-IT" dirty="0" err="1" smtClean="0">
                <a:cs typeface="Andalus" pitchFamily="18" charset="-78"/>
              </a:rPr>
              <a:t>métropolitaines</a:t>
            </a:r>
            <a:r>
              <a:rPr lang="it-IT" dirty="0" smtClean="0">
                <a:cs typeface="Andalus" pitchFamily="18" charset="-78"/>
              </a:rPr>
              <a:t>?</a:t>
            </a:r>
            <a:endParaRPr lang="it-IT" dirty="0">
              <a:cs typeface="Andalus" pitchFamily="18" charset="-78"/>
            </a:endParaRPr>
          </a:p>
        </p:txBody>
      </p:sp>
      <p:pic>
        <p:nvPicPr>
          <p:cNvPr id="5" name="Segnaposto contenuto 4" descr="588px-Régions_de_France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2204864"/>
            <a:ext cx="4192039" cy="3921125"/>
          </a:xfr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dirty="0" err="1" smtClean="0"/>
              <a:t>régions</a:t>
            </a:r>
            <a:r>
              <a:rPr lang="it-IT" dirty="0" smtClean="0"/>
              <a:t> </a:t>
            </a:r>
            <a:r>
              <a:rPr lang="it-IT" dirty="0" err="1" smtClean="0"/>
              <a:t>sont</a:t>
            </a:r>
            <a:r>
              <a:rPr lang="it-IT" dirty="0" smtClean="0"/>
              <a:t> </a:t>
            </a:r>
            <a:r>
              <a:rPr lang="it-IT" dirty="0" err="1" smtClean="0"/>
              <a:t>divisée</a:t>
            </a:r>
            <a:r>
              <a:rPr lang="it-IT" dirty="0" smtClean="0"/>
              <a:t> à </a:t>
            </a:r>
            <a:r>
              <a:rPr lang="it-IT" dirty="0" err="1" smtClean="0"/>
              <a:t>leur</a:t>
            </a:r>
            <a:r>
              <a:rPr lang="it-IT" dirty="0" smtClean="0"/>
              <a:t> tour en </a:t>
            </a:r>
            <a:r>
              <a:rPr lang="it-IT" dirty="0" err="1" smtClean="0"/>
              <a:t>départements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0" y="1412776"/>
            <a:ext cx="4644008" cy="5445224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9" name="Segnaposto testo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contenuto 9"/>
          <p:cNvSpPr>
            <a:spLocks noGrp="1"/>
          </p:cNvSpPr>
          <p:nvPr>
            <p:ph sz="quarter" idx="4"/>
          </p:nvPr>
        </p:nvSpPr>
        <p:spPr>
          <a:xfrm>
            <a:off x="4644008" y="1412776"/>
            <a:ext cx="4499991" cy="5445224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17</a:t>
            </a:fld>
            <a:endParaRPr lang="it-IT"/>
          </a:p>
        </p:txBody>
      </p:sp>
      <p:pic>
        <p:nvPicPr>
          <p:cNvPr id="8" name="Segnaposto contenuto 7" descr="departements_et_regions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843436" y="1424669"/>
            <a:ext cx="5464868" cy="51116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600451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it-IT" sz="3600" dirty="0" err="1" smtClean="0">
                <a:cs typeface="Andalus" pitchFamily="18" charset="-78"/>
              </a:rPr>
              <a:t>Les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départements</a:t>
            </a:r>
            <a:r>
              <a:rPr lang="it-IT" sz="3600" dirty="0" smtClean="0">
                <a:cs typeface="Andalus" pitchFamily="18" charset="-78"/>
              </a:rPr>
              <a:t>, qui </a:t>
            </a:r>
            <a:r>
              <a:rPr lang="it-IT" sz="3600" dirty="0" err="1" smtClean="0">
                <a:cs typeface="Andalus" pitchFamily="18" charset="-78"/>
              </a:rPr>
              <a:t>sont</a:t>
            </a:r>
            <a:r>
              <a:rPr lang="it-IT" sz="3600" dirty="0" smtClean="0">
                <a:cs typeface="Andalus" pitchFamily="18" charset="-78"/>
              </a:rPr>
              <a:t> 101, </a:t>
            </a:r>
            <a:r>
              <a:rPr lang="it-IT" sz="3600" dirty="0" err="1" smtClean="0">
                <a:cs typeface="Andalus" pitchFamily="18" charset="-78"/>
              </a:rPr>
              <a:t>sont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comme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les</a:t>
            </a:r>
            <a:r>
              <a:rPr lang="it-IT" sz="3600" dirty="0" smtClean="0">
                <a:cs typeface="Andalus" pitchFamily="18" charset="-78"/>
              </a:rPr>
              <a:t> “province”</a:t>
            </a:r>
            <a:r>
              <a:rPr lang="it-IT" sz="3600" dirty="0" err="1" smtClean="0">
                <a:cs typeface="Andalus" pitchFamily="18" charset="-78"/>
              </a:rPr>
              <a:t>italiennes</a:t>
            </a:r>
            <a:r>
              <a:rPr lang="it-IT" sz="3600" dirty="0" smtClean="0">
                <a:cs typeface="Andalus" pitchFamily="18" charset="-78"/>
              </a:rPr>
              <a:t>. </a:t>
            </a:r>
            <a:r>
              <a:rPr lang="it-IT" sz="3600" dirty="0" err="1" smtClean="0">
                <a:cs typeface="Andalus" pitchFamily="18" charset="-78"/>
              </a:rPr>
              <a:t>Ils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ont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chacun</a:t>
            </a:r>
            <a:r>
              <a:rPr lang="it-IT" sz="3600" dirty="0" smtClean="0">
                <a:cs typeface="Andalus" pitchFamily="18" charset="-78"/>
              </a:rPr>
              <a:t> un numéro qui </a:t>
            </a:r>
            <a:r>
              <a:rPr lang="it-IT" sz="3600" dirty="0" err="1" smtClean="0">
                <a:cs typeface="Andalus" pitchFamily="18" charset="-78"/>
              </a:rPr>
              <a:t>suit</a:t>
            </a:r>
            <a:r>
              <a:rPr lang="it-IT" sz="3600" dirty="0" smtClean="0">
                <a:cs typeface="Andalus" pitchFamily="18" charset="-78"/>
              </a:rPr>
              <a:t> l’</a:t>
            </a:r>
            <a:r>
              <a:rPr lang="it-IT" sz="3600" dirty="0" err="1" smtClean="0">
                <a:cs typeface="Andalus" pitchFamily="18" charset="-78"/>
              </a:rPr>
              <a:t>ordre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alphabetique</a:t>
            </a:r>
            <a:r>
              <a:rPr lang="it-IT" sz="3600" dirty="0" smtClean="0">
                <a:cs typeface="Andalus" pitchFamily="18" charset="-78"/>
              </a:rPr>
              <a:t>. </a:t>
            </a:r>
            <a:r>
              <a:rPr lang="it-IT" sz="3600" dirty="0" err="1" smtClean="0">
                <a:cs typeface="Andalus" pitchFamily="18" charset="-78"/>
              </a:rPr>
              <a:t>Voyons</a:t>
            </a:r>
            <a:r>
              <a:rPr lang="it-IT" sz="3600" dirty="0" smtClean="0">
                <a:cs typeface="Andalus" pitchFamily="18" charset="-78"/>
              </a:rPr>
              <a:t>, par </a:t>
            </a:r>
            <a:r>
              <a:rPr lang="it-IT" sz="3600" dirty="0" err="1" smtClean="0">
                <a:cs typeface="Andalus" pitchFamily="18" charset="-78"/>
              </a:rPr>
              <a:t>exemple</a:t>
            </a:r>
            <a:r>
              <a:rPr lang="it-IT" sz="3600" dirty="0" smtClean="0">
                <a:cs typeface="Andalus" pitchFamily="18" charset="-78"/>
              </a:rPr>
              <a:t>,  </a:t>
            </a:r>
            <a:r>
              <a:rPr lang="it-IT" sz="3600" dirty="0" err="1">
                <a:cs typeface="Andalus" pitchFamily="18" charset="-78"/>
              </a:rPr>
              <a:t>l</a:t>
            </a:r>
            <a:r>
              <a:rPr lang="it-IT" sz="3600" dirty="0" err="1" smtClean="0">
                <a:cs typeface="Andalus" pitchFamily="18" charset="-78"/>
              </a:rPr>
              <a:t>es</a:t>
            </a:r>
            <a:r>
              <a:rPr lang="it-IT" sz="3600" dirty="0" smtClean="0">
                <a:cs typeface="Andalus" pitchFamily="18" charset="-78"/>
              </a:rPr>
              <a:t> </a:t>
            </a:r>
            <a:r>
              <a:rPr lang="it-IT" sz="3600" dirty="0" err="1" smtClean="0">
                <a:cs typeface="Andalus" pitchFamily="18" charset="-78"/>
              </a:rPr>
              <a:t>départements</a:t>
            </a:r>
            <a:r>
              <a:rPr lang="it-IT" sz="3600" dirty="0" smtClean="0">
                <a:cs typeface="Andalus" pitchFamily="18" charset="-78"/>
              </a:rPr>
              <a:t> de la </a:t>
            </a:r>
            <a:r>
              <a:rPr lang="it-IT" sz="3600" dirty="0" err="1" smtClean="0">
                <a:cs typeface="Andalus" pitchFamily="18" charset="-78"/>
              </a:rPr>
              <a:t>région</a:t>
            </a:r>
            <a:r>
              <a:rPr lang="it-IT" sz="3600" dirty="0" smtClean="0">
                <a:cs typeface="Andalus" pitchFamily="18" charset="-78"/>
              </a:rPr>
              <a:t> PACA</a:t>
            </a:r>
            <a:endParaRPr lang="it-IT" sz="3600" dirty="0">
              <a:cs typeface="Andalus" pitchFamily="18" charset="-78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3573016"/>
            <a:ext cx="9144000" cy="3284984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18</a:t>
            </a:fld>
            <a:endParaRPr lang="it-IT"/>
          </a:p>
        </p:txBody>
      </p:sp>
      <p:pic>
        <p:nvPicPr>
          <p:cNvPr id="5" name="Immagine 4" descr="carte_paca_va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3068960"/>
            <a:ext cx="3687386" cy="3568054"/>
          </a:xfrm>
          <a:prstGeom prst="rect">
            <a:avLst/>
          </a:prstGeom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Maintenant</a:t>
            </a:r>
            <a:r>
              <a:rPr lang="it-IT" dirty="0" smtClean="0"/>
              <a:t>, on va </a:t>
            </a:r>
            <a:r>
              <a:rPr lang="it-IT" dirty="0" err="1" smtClean="0"/>
              <a:t>découvrir</a:t>
            </a:r>
            <a:r>
              <a:rPr lang="it-IT" dirty="0" smtClean="0"/>
              <a:t> </a:t>
            </a:r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dirty="0" err="1" smtClean="0"/>
              <a:t>régions</a:t>
            </a:r>
            <a:r>
              <a:rPr lang="it-IT" dirty="0" smtClean="0"/>
              <a:t> ensemble!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19</a:t>
            </a:fld>
            <a:endParaRPr lang="it-IT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043771"/>
            <a:ext cx="4896544" cy="3638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19256" cy="144016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t-IT" dirty="0" smtClean="0">
                <a:latin typeface="Andalus" pitchFamily="18" charset="-78"/>
                <a:cs typeface="Andalus" pitchFamily="18" charset="-78"/>
              </a:rPr>
              <a:t>    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Quand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on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parle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de la </a:t>
            </a:r>
            <a:r>
              <a:rPr lang="it-IT" sz="5400" dirty="0" smtClean="0">
                <a:latin typeface="Andalus" pitchFamily="18" charset="-78"/>
                <a:cs typeface="Andalus" pitchFamily="18" charset="-78"/>
              </a:rPr>
              <a:t>France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>
                <a:latin typeface="Andalus" pitchFamily="18" charset="-78"/>
                <a:cs typeface="Andalus" pitchFamily="18" charset="-78"/>
              </a:rPr>
              <a:t/>
            </a:r>
            <a:br>
              <a:rPr lang="it-IT" dirty="0">
                <a:latin typeface="Andalus" pitchFamily="18" charset="-78"/>
                <a:cs typeface="Andalus" pitchFamily="18" charset="-78"/>
              </a:rPr>
            </a:br>
            <a:r>
              <a:rPr lang="it-IT" dirty="0" smtClean="0">
                <a:latin typeface="Andalus" pitchFamily="18" charset="-78"/>
                <a:cs typeface="Andalus" pitchFamily="18" charset="-78"/>
              </a:rPr>
              <a:t>on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pense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à…</a:t>
            </a:r>
            <a:endParaRPr lang="it-IT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Voilà une vidéo </a:t>
            </a:r>
            <a:r>
              <a:rPr lang="it-IT" dirty="0" err="1" smtClean="0"/>
              <a:t>très</a:t>
            </a:r>
            <a:r>
              <a:rPr lang="it-IT" dirty="0" smtClean="0"/>
              <a:t> </a:t>
            </a:r>
            <a:r>
              <a:rPr lang="it-IT" dirty="0" err="1" smtClean="0"/>
              <a:t>jolie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pPr>
              <a:buNone/>
            </a:pPr>
            <a:r>
              <a:rPr lang="it-IT" dirty="0" smtClean="0">
                <a:solidFill>
                  <a:srgbClr val="FF0000"/>
                </a:solidFill>
              </a:rPr>
              <a:t>À la </a:t>
            </a:r>
            <a:r>
              <a:rPr lang="it-IT" dirty="0" err="1" smtClean="0">
                <a:solidFill>
                  <a:srgbClr val="FF0000"/>
                </a:solidFill>
              </a:rPr>
              <a:t>découverte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des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régions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françaises…</a:t>
            </a:r>
            <a:endParaRPr lang="it-IT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t-IT" dirty="0" smtClean="0"/>
              <a:t> </a:t>
            </a:r>
          </a:p>
          <a:p>
            <a:pPr>
              <a:buNone/>
            </a:pPr>
            <a:r>
              <a:rPr lang="it-IT" dirty="0" smtClean="0"/>
              <a:t>https://www.youtube.com/watch?v=FzbZ-itTMgQ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20</a:t>
            </a:fld>
            <a:endParaRPr lang="it-IT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308304" y="260648"/>
            <a:ext cx="1285422" cy="12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it-IT" dirty="0" smtClean="0">
              <a:solidFill>
                <a:srgbClr val="00B050"/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Est-ce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que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vous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avez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reconnu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 la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musique</a:t>
            </a:r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? </a:t>
            </a:r>
          </a:p>
          <a:p>
            <a:r>
              <a:rPr lang="it-IT" sz="3600" b="1" dirty="0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… C’EST LA BANDE  SONORE  DU </a:t>
            </a:r>
            <a:r>
              <a:rPr lang="it-IT" sz="3600" b="1" dirty="0" err="1" smtClean="0">
                <a:solidFill>
                  <a:srgbClr val="00B050"/>
                </a:solidFill>
                <a:latin typeface="+mj-lt"/>
                <a:cs typeface="Andalus" pitchFamily="18" charset="-78"/>
              </a:rPr>
              <a:t>FILM…</a:t>
            </a:r>
            <a:endParaRPr lang="it-IT" sz="3600" b="1" dirty="0" smtClean="0">
              <a:solidFill>
                <a:srgbClr val="00B050"/>
              </a:solidFill>
              <a:latin typeface="+mj-lt"/>
              <a:cs typeface="Andalus" pitchFamily="18" charset="-78"/>
            </a:endParaRPr>
          </a:p>
          <a:p>
            <a:pPr>
              <a:buNone/>
            </a:pP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21</a:t>
            </a:fld>
            <a:endParaRPr lang="it-IT"/>
          </a:p>
        </p:txBody>
      </p:sp>
      <p:pic>
        <p:nvPicPr>
          <p:cNvPr id="5" name="Immagine 4" descr="Amelie_pos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2636912"/>
            <a:ext cx="3601194" cy="3788238"/>
          </a:xfrm>
          <a:prstGeom prst="rect">
            <a:avLst/>
          </a:prstGeom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it-IT" sz="3200" dirty="0" err="1" smtClean="0"/>
              <a:t>Allons</a:t>
            </a:r>
            <a:r>
              <a:rPr lang="it-IT" sz="3200" dirty="0" smtClean="0"/>
              <a:t> </a:t>
            </a:r>
            <a:r>
              <a:rPr lang="it-IT" sz="3200" dirty="0" err="1" smtClean="0"/>
              <a:t>faire</a:t>
            </a:r>
            <a:r>
              <a:rPr lang="it-IT" sz="3200" dirty="0" smtClean="0"/>
              <a:t>  un </a:t>
            </a:r>
            <a:r>
              <a:rPr lang="it-IT" sz="3200" dirty="0" err="1" smtClean="0"/>
              <a:t>jeu</a:t>
            </a:r>
            <a:r>
              <a:rPr lang="it-IT" sz="3200" dirty="0" smtClean="0"/>
              <a:t>: </a:t>
            </a:r>
            <a:br>
              <a:rPr lang="it-IT" sz="3200" dirty="0" smtClean="0"/>
            </a:br>
            <a:r>
              <a:rPr lang="it-IT" sz="3200" dirty="0" err="1" smtClean="0"/>
              <a:t>les</a:t>
            </a:r>
            <a:r>
              <a:rPr lang="it-IT" sz="3200" dirty="0" smtClean="0"/>
              <a:t> </a:t>
            </a:r>
            <a:r>
              <a:rPr lang="it-IT" sz="3200" dirty="0" err="1" smtClean="0"/>
              <a:t>régions</a:t>
            </a:r>
            <a:r>
              <a:rPr lang="it-IT" sz="3200" dirty="0" smtClean="0"/>
              <a:t> à </a:t>
            </a:r>
            <a:r>
              <a:rPr lang="it-IT" sz="3200" dirty="0" err="1" smtClean="0"/>
              <a:t>caser</a:t>
            </a:r>
            <a:r>
              <a:rPr lang="it-IT" sz="3200" dirty="0" smtClean="0"/>
              <a:t> </a:t>
            </a:r>
            <a:r>
              <a:rPr lang="it-IT" sz="3200" dirty="0" err="1" smtClean="0"/>
              <a:t>sur</a:t>
            </a:r>
            <a:r>
              <a:rPr lang="it-IT" sz="3200" dirty="0" smtClean="0"/>
              <a:t> la carte 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 </a:t>
            </a:r>
            <a:r>
              <a:rPr lang="it-IT" dirty="0" err="1" smtClean="0"/>
              <a:t>Allez</a:t>
            </a:r>
            <a:r>
              <a:rPr lang="it-IT" dirty="0" smtClean="0"/>
              <a:t> à la </a:t>
            </a:r>
            <a:r>
              <a:rPr lang="it-IT" dirty="0" err="1" smtClean="0"/>
              <a:t>page</a:t>
            </a:r>
            <a:r>
              <a:rPr lang="it-IT" dirty="0" smtClean="0"/>
              <a:t> internet</a:t>
            </a:r>
          </a:p>
          <a:p>
            <a:pPr>
              <a:buNone/>
            </a:pPr>
            <a:r>
              <a:rPr lang="it-IT" dirty="0" smtClean="0"/>
              <a:t> </a:t>
            </a:r>
            <a:r>
              <a:rPr lang="it-IT" u="sng" dirty="0" smtClean="0">
                <a:hlinkClick r:id="rId2"/>
              </a:rPr>
              <a:t>http://www.jeux-geographiques.com/</a:t>
            </a:r>
            <a:endParaRPr lang="it-IT" u="sng" dirty="0" smtClean="0"/>
          </a:p>
          <a:p>
            <a:pPr>
              <a:buNone/>
            </a:pPr>
            <a:r>
              <a:rPr lang="it-IT" dirty="0" err="1" smtClean="0"/>
              <a:t>Cliquez</a:t>
            </a:r>
            <a:r>
              <a:rPr lang="it-IT" dirty="0" smtClean="0"/>
              <a:t> </a:t>
            </a:r>
            <a:r>
              <a:rPr lang="it-IT" dirty="0" err="1" smtClean="0"/>
              <a:t>sur</a:t>
            </a:r>
            <a:r>
              <a:rPr lang="it-IT" dirty="0" smtClean="0"/>
              <a:t> l’</a:t>
            </a:r>
            <a:r>
              <a:rPr lang="it-IT" dirty="0" err="1" smtClean="0"/>
              <a:t>onglet</a:t>
            </a:r>
            <a:r>
              <a:rPr lang="it-IT" dirty="0" smtClean="0"/>
              <a:t> </a:t>
            </a:r>
          </a:p>
          <a:p>
            <a:pPr>
              <a:buFont typeface="Wingdings"/>
              <a:buChar char="Ø"/>
            </a:pPr>
            <a:r>
              <a:rPr lang="it-IT" dirty="0" smtClean="0"/>
              <a:t>France </a:t>
            </a:r>
          </a:p>
          <a:p>
            <a:pPr>
              <a:buFont typeface="Wingdings"/>
              <a:buChar char="Ø"/>
            </a:pPr>
            <a:r>
              <a:rPr lang="it-IT" dirty="0" err="1" smtClean="0"/>
              <a:t>Régions</a:t>
            </a:r>
            <a:r>
              <a:rPr lang="it-IT" dirty="0" smtClean="0"/>
              <a:t> de France </a:t>
            </a:r>
          </a:p>
          <a:p>
            <a:pPr>
              <a:buNone/>
            </a:pPr>
            <a:r>
              <a:rPr lang="it-IT" dirty="0" err="1" smtClean="0"/>
              <a:t>Et</a:t>
            </a:r>
            <a:r>
              <a:rPr lang="it-IT" dirty="0" smtClean="0"/>
              <a:t> </a:t>
            </a:r>
            <a:r>
              <a:rPr lang="it-IT" dirty="0" err="1" smtClean="0"/>
              <a:t>jouez</a:t>
            </a:r>
            <a:r>
              <a:rPr lang="it-IT" dirty="0" smtClean="0"/>
              <a:t>!!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22</a:t>
            </a:fld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404664"/>
            <a:ext cx="1069850" cy="10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Qui a </a:t>
            </a:r>
            <a:r>
              <a:rPr lang="it-IT" dirty="0" err="1" smtClean="0"/>
              <a:t>gagné</a:t>
            </a:r>
            <a:r>
              <a:rPr lang="it-IT" dirty="0" smtClean="0"/>
              <a:t>?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Dites-moi</a:t>
            </a:r>
            <a:r>
              <a:rPr lang="it-IT" dirty="0" smtClean="0"/>
              <a:t> </a:t>
            </a:r>
            <a:r>
              <a:rPr lang="it-IT" dirty="0" err="1" smtClean="0"/>
              <a:t>votre</a:t>
            </a:r>
            <a:r>
              <a:rPr lang="it-IT" dirty="0" smtClean="0"/>
              <a:t> score </a:t>
            </a:r>
            <a:r>
              <a:rPr lang="it-IT" dirty="0" err="1" smtClean="0"/>
              <a:t>et</a:t>
            </a:r>
            <a:r>
              <a:rPr lang="it-IT" dirty="0" smtClean="0"/>
              <a:t> </a:t>
            </a:r>
            <a:r>
              <a:rPr lang="it-IT" dirty="0" err="1" smtClean="0"/>
              <a:t>allons</a:t>
            </a:r>
            <a:r>
              <a:rPr lang="it-IT" dirty="0" smtClean="0"/>
              <a:t> </a:t>
            </a:r>
            <a:r>
              <a:rPr lang="it-IT" dirty="0" err="1" smtClean="0"/>
              <a:t>proclamer</a:t>
            </a:r>
            <a:r>
              <a:rPr lang="it-IT" dirty="0" smtClean="0"/>
              <a:t> le </a:t>
            </a:r>
            <a:r>
              <a:rPr lang="it-IT" dirty="0" err="1" smtClean="0"/>
              <a:t>vainqueur</a:t>
            </a:r>
            <a:r>
              <a:rPr lang="it-IT" dirty="0" smtClean="0"/>
              <a:t> ! </a:t>
            </a:r>
          </a:p>
          <a:p>
            <a:endParaRPr lang="it-IT" dirty="0" smtClean="0"/>
          </a:p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23</a:t>
            </a:fld>
            <a:endParaRPr lang="it-IT"/>
          </a:p>
        </p:txBody>
      </p:sp>
      <p:pic>
        <p:nvPicPr>
          <p:cNvPr id="2050" name="Picture 2" descr="C:\Users\Silvia\AppData\Local\Microsoft\Windows\INetCache\IE\P2O3AZIN\france-french-flag-thumb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04664"/>
            <a:ext cx="1040780" cy="1327462"/>
          </a:xfrm>
          <a:prstGeom prst="rect">
            <a:avLst/>
          </a:prstGeom>
          <a:noFill/>
        </p:spPr>
      </p:pic>
      <p:pic>
        <p:nvPicPr>
          <p:cNvPr id="2052" name="Picture 4" descr="C:\Users\Silvia\AppData\Local\Microsoft\Windows\INetCache\IE\SHOZS7ZY\coppa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429000"/>
            <a:ext cx="1800225" cy="2095500"/>
          </a:xfrm>
          <a:prstGeom prst="rect">
            <a:avLst/>
          </a:prstGeom>
          <a:noFill/>
        </p:spPr>
      </p:pic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>
                <a:solidFill>
                  <a:srgbClr val="C00000"/>
                </a:solidFill>
              </a:rPr>
              <a:t>Allons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voire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quelques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exemples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du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patrimoine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français…</a:t>
            </a:r>
            <a:r>
              <a:rPr lang="it-IT" dirty="0" smtClean="0">
                <a:solidFill>
                  <a:srgbClr val="C00000"/>
                </a:solidFill>
              </a:rPr>
              <a:t>.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Est-ce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que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vous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reconnaissez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quelque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</a:rPr>
              <a:t>chose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</a:rPr>
              <a:t> ? </a:t>
            </a:r>
            <a:endParaRPr lang="it-IT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24</a:t>
            </a:fld>
            <a:endParaRPr lang="it-IT"/>
          </a:p>
        </p:txBody>
      </p:sp>
      <p:pic>
        <p:nvPicPr>
          <p:cNvPr id="4099" name="Picture 3" descr="C:\Users\Silvia\AppData\Local\Microsoft\Windows\INetCache\IE\P2O3AZIN\tn_4pippo1_pensieroso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005064"/>
            <a:ext cx="1038225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      </a:t>
            </a:r>
            <a:endParaRPr lang="it-IT" dirty="0"/>
          </a:p>
        </p:txBody>
      </p:sp>
      <p:pic>
        <p:nvPicPr>
          <p:cNvPr id="5" name="Segnaposto contenuto 4" descr="louvre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5631" r="5631"/>
          <a:stretch>
            <a:fillRect/>
          </a:stretch>
        </p:blipFill>
        <p:spPr>
          <a:xfrm>
            <a:off x="1331640" y="368660"/>
            <a:ext cx="6350496" cy="4762872"/>
          </a:xfrm>
        </p:spPr>
      </p:pic>
      <p:sp>
        <p:nvSpPr>
          <p:cNvPr id="14" name="Segnaposto testo 13"/>
          <p:cNvSpPr>
            <a:spLocks noGrp="1"/>
          </p:cNvSpPr>
          <p:nvPr>
            <p:ph type="body" sz="half" idx="2"/>
          </p:nvPr>
        </p:nvSpPr>
        <p:spPr>
          <a:xfrm>
            <a:off x="1792288" y="5229200"/>
            <a:ext cx="5486400" cy="1080120"/>
          </a:xfrm>
        </p:spPr>
        <p:txBody>
          <a:bodyPr>
            <a:noAutofit/>
          </a:bodyPr>
          <a:lstStyle/>
          <a:p>
            <a:pPr algn="ctr"/>
            <a:r>
              <a:rPr lang="it-IT" sz="2000" dirty="0" smtClean="0"/>
              <a:t>Le Louvre!! </a:t>
            </a:r>
          </a:p>
          <a:p>
            <a:pPr algn="ctr"/>
            <a:endParaRPr lang="it-IT" sz="2000" dirty="0" smtClean="0"/>
          </a:p>
          <a:p>
            <a:pPr algn="ctr"/>
            <a:r>
              <a:rPr lang="it-IT" sz="2000" dirty="0" smtClean="0"/>
              <a:t>C’</a:t>
            </a:r>
            <a:r>
              <a:rPr lang="it-IT" sz="2000" dirty="0" err="1" smtClean="0"/>
              <a:t>était</a:t>
            </a:r>
            <a:r>
              <a:rPr lang="it-IT" sz="2000" dirty="0" smtClean="0"/>
              <a:t> </a:t>
            </a:r>
            <a:r>
              <a:rPr lang="it-IT" sz="2000" dirty="0" err="1" smtClean="0"/>
              <a:t>facile…</a:t>
            </a:r>
            <a:endParaRPr lang="it-IT" sz="20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25</a:t>
            </a:fld>
            <a:endParaRPr lang="it-IT"/>
          </a:p>
        </p:txBody>
      </p:sp>
      <p:sp>
        <p:nvSpPr>
          <p:cNvPr id="15" name="Segnaposto piè di pagina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Il y a </a:t>
            </a:r>
            <a:r>
              <a:rPr lang="it-IT" dirty="0" err="1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des</a:t>
            </a:r>
            <a:r>
              <a:rPr lang="it-IT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paysages</a:t>
            </a:r>
            <a:r>
              <a:rPr lang="it-IT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remarquables…où</a:t>
            </a:r>
            <a:r>
              <a:rPr lang="it-IT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?</a:t>
            </a:r>
            <a:endParaRPr lang="it-IT" dirty="0">
              <a:solidFill>
                <a:schemeClr val="tx2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 flipH="1">
            <a:off x="395536" y="5229200"/>
            <a:ext cx="4320480" cy="1224136"/>
          </a:xfrm>
        </p:spPr>
        <p:txBody>
          <a:bodyPr>
            <a:normAutofit fontScale="92500"/>
          </a:bodyPr>
          <a:lstStyle/>
          <a:p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Le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Parc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national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des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Pyrénées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, </a:t>
            </a:r>
          </a:p>
          <a:p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dans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le </a:t>
            </a:r>
            <a:r>
              <a:rPr lang="it-IT" sz="2800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Midi-Pyrénées</a:t>
            </a:r>
            <a:endParaRPr lang="it-IT" sz="2800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004048" y="5157192"/>
            <a:ext cx="3960439" cy="1296144"/>
          </a:xfrm>
        </p:spPr>
        <p:txBody>
          <a:bodyPr>
            <a:normAutofit/>
          </a:bodyPr>
          <a:lstStyle/>
          <a:p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L’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Océan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dirty="0" err="1" smtClean="0">
                <a:latin typeface="Andalus" pitchFamily="18" charset="-78"/>
                <a:cs typeface="Andalus" pitchFamily="18" charset="-78"/>
              </a:rPr>
              <a:t>Atlantique</a:t>
            </a:r>
            <a:r>
              <a:rPr lang="it-IT" sz="2800" dirty="0" smtClean="0">
                <a:latin typeface="Andalus" pitchFamily="18" charset="-78"/>
                <a:cs typeface="Andalus" pitchFamily="18" charset="-78"/>
              </a:rPr>
              <a:t> en</a:t>
            </a:r>
            <a:r>
              <a:rPr lang="it-IT" sz="2800" dirty="0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sz="2800" b="0" dirty="0" err="1" smtClean="0">
                <a:solidFill>
                  <a:schemeClr val="tx2"/>
                </a:solidFill>
                <a:latin typeface="Andalus" pitchFamily="18" charset="-78"/>
                <a:cs typeface="Andalus" pitchFamily="18" charset="-78"/>
              </a:rPr>
              <a:t>Bretagne</a:t>
            </a:r>
            <a:endParaRPr lang="it-IT" sz="2800" b="0" dirty="0">
              <a:solidFill>
                <a:schemeClr val="tx2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26</a:t>
            </a:fld>
            <a:endParaRPr lang="it-IT"/>
          </a:p>
        </p:txBody>
      </p:sp>
      <p:pic>
        <p:nvPicPr>
          <p:cNvPr id="15" name="Segnaposto contenuto 14" descr="paysage bréton.jpe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700808"/>
            <a:ext cx="4041775" cy="3031331"/>
          </a:xfrm>
        </p:spPr>
      </p:pic>
      <p:pic>
        <p:nvPicPr>
          <p:cNvPr id="17" name="Segnaposto contenuto 16" descr="Col-des-Moines-vallee-d-Ossau-Pyrenees-Atlantiqu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5536" y="1700808"/>
            <a:ext cx="4040188" cy="3024336"/>
          </a:xfrm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800" dirty="0" err="1" smtClean="0">
                <a:latin typeface="Andalus" pitchFamily="18" charset="-78"/>
                <a:cs typeface="Andalus" pitchFamily="18" charset="-78"/>
              </a:rPr>
              <a:t>Des</a:t>
            </a:r>
            <a:r>
              <a:rPr lang="it-IT" sz="4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4800" dirty="0" err="1" smtClean="0">
                <a:latin typeface="Andalus" pitchFamily="18" charset="-78"/>
                <a:cs typeface="Andalus" pitchFamily="18" charset="-78"/>
              </a:rPr>
              <a:t>monuments</a:t>
            </a:r>
            <a:r>
              <a:rPr lang="it-IT" sz="4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sz="4800" dirty="0" err="1" smtClean="0">
                <a:latin typeface="Andalus" pitchFamily="18" charset="-78"/>
                <a:cs typeface="Andalus" pitchFamily="18" charset="-78"/>
              </a:rPr>
              <a:t>magnifiques</a:t>
            </a:r>
            <a:endParaRPr lang="it-IT" sz="48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 rot="10800000" flipV="1">
            <a:off x="518070" y="4869160"/>
            <a:ext cx="4040188" cy="1296145"/>
          </a:xfrm>
        </p:spPr>
        <p:txBody>
          <a:bodyPr>
            <a:normAutofit/>
          </a:bodyPr>
          <a:lstStyle/>
          <a:p>
            <a:r>
              <a:rPr lang="it-IT" dirty="0" smtClean="0"/>
              <a:t>Le </a:t>
            </a:r>
            <a:r>
              <a:rPr lang="it-IT" i="1" dirty="0" err="1" smtClean="0"/>
              <a:t>Pont</a:t>
            </a:r>
            <a:r>
              <a:rPr lang="it-IT" i="1" dirty="0" smtClean="0"/>
              <a:t> </a:t>
            </a:r>
            <a:r>
              <a:rPr lang="it-IT" i="1" dirty="0" err="1" smtClean="0"/>
              <a:t>du</a:t>
            </a:r>
            <a:r>
              <a:rPr lang="it-IT" i="1" dirty="0" smtClean="0"/>
              <a:t> </a:t>
            </a:r>
            <a:r>
              <a:rPr lang="it-IT" i="1" dirty="0" err="1" smtClean="0"/>
              <a:t>Gard</a:t>
            </a:r>
            <a:r>
              <a:rPr lang="it-IT" dirty="0" smtClean="0"/>
              <a:t>, </a:t>
            </a:r>
            <a:r>
              <a:rPr lang="it-IT" dirty="0" err="1" smtClean="0"/>
              <a:t>aqueduc</a:t>
            </a:r>
            <a:r>
              <a:rPr lang="it-IT" dirty="0" smtClean="0"/>
              <a:t> </a:t>
            </a:r>
            <a:r>
              <a:rPr lang="it-IT" dirty="0" err="1" smtClean="0"/>
              <a:t>romain</a:t>
            </a:r>
            <a:r>
              <a:rPr lang="it-IT" dirty="0" smtClean="0"/>
              <a:t>  </a:t>
            </a:r>
            <a:r>
              <a:rPr lang="it-IT" dirty="0" err="1" smtClean="0"/>
              <a:t>dans</a:t>
            </a:r>
            <a:r>
              <a:rPr lang="it-IT" dirty="0" smtClean="0"/>
              <a:t> le </a:t>
            </a:r>
            <a:r>
              <a:rPr lang="it-IT" dirty="0" err="1" smtClean="0">
                <a:solidFill>
                  <a:srgbClr val="FF0000"/>
                </a:solidFill>
              </a:rPr>
              <a:t>Languedoc-Roussillon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4869160"/>
            <a:ext cx="4041775" cy="936104"/>
          </a:xfrm>
        </p:spPr>
        <p:txBody>
          <a:bodyPr>
            <a:normAutofit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i="1" dirty="0" err="1" smtClean="0"/>
              <a:t>Grottes</a:t>
            </a:r>
            <a:r>
              <a:rPr lang="it-IT" i="1" dirty="0" smtClean="0"/>
              <a:t> de Lascaux</a:t>
            </a:r>
            <a:r>
              <a:rPr lang="it-IT" dirty="0" smtClean="0"/>
              <a:t>, en </a:t>
            </a:r>
            <a:r>
              <a:rPr lang="it-IT" dirty="0" err="1" smtClean="0">
                <a:solidFill>
                  <a:srgbClr val="FF0000"/>
                </a:solidFill>
              </a:rPr>
              <a:t>Aquitaine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10" name="Segnaposto contenuto 9" descr="Grotte-de-Lascaux-3_reference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716016" y="1556792"/>
            <a:ext cx="4023360" cy="2843784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27</a:t>
            </a:fld>
            <a:endParaRPr lang="it-IT"/>
          </a:p>
        </p:txBody>
      </p:sp>
      <p:pic>
        <p:nvPicPr>
          <p:cNvPr id="9" name="Segnaposto contenuto 8" descr="pont du gard.languedoc roussillo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51520" y="1556792"/>
            <a:ext cx="4315362" cy="2880320"/>
          </a:xfrm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Des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palais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merveilleux</a:t>
            </a:r>
            <a:r>
              <a:rPr lang="it-IT" dirty="0" smtClean="0">
                <a:solidFill>
                  <a:schemeClr val="accent6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endParaRPr lang="it-IT" dirty="0">
              <a:solidFill>
                <a:schemeClr val="accent6">
                  <a:lumMod val="7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9" name="Segnaposto testo 8"/>
          <p:cNvSpPr>
            <a:spLocks noGrp="1"/>
          </p:cNvSpPr>
          <p:nvPr>
            <p:ph type="body" idx="1"/>
          </p:nvPr>
        </p:nvSpPr>
        <p:spPr>
          <a:xfrm>
            <a:off x="457200" y="4869160"/>
            <a:ext cx="4040188" cy="864096"/>
          </a:xfrm>
        </p:spPr>
        <p:txBody>
          <a:bodyPr>
            <a:normAutofit lnSpcReduction="10000"/>
          </a:bodyPr>
          <a:lstStyle/>
          <a:p>
            <a:r>
              <a:rPr lang="it-IT" i="1" dirty="0" err="1" smtClean="0"/>
              <a:t>Les</a:t>
            </a:r>
            <a:r>
              <a:rPr lang="it-IT" i="1" dirty="0" smtClean="0"/>
              <a:t> </a:t>
            </a:r>
            <a:r>
              <a:rPr lang="it-IT" i="1" dirty="0" err="1" smtClean="0"/>
              <a:t>châteaux</a:t>
            </a:r>
            <a:r>
              <a:rPr lang="it-IT" i="1" dirty="0" smtClean="0"/>
              <a:t> de la </a:t>
            </a:r>
            <a:r>
              <a:rPr lang="it-IT" i="1" dirty="0" err="1" smtClean="0"/>
              <a:t>Loire</a:t>
            </a:r>
            <a:r>
              <a:rPr lang="it-IT" dirty="0" smtClean="0"/>
              <a:t>, </a:t>
            </a:r>
          </a:p>
          <a:p>
            <a:r>
              <a:rPr lang="it-IT" dirty="0" err="1" smtClean="0"/>
              <a:t>aux</a:t>
            </a:r>
            <a:r>
              <a:rPr lang="it-IT" dirty="0" smtClean="0"/>
              <a:t> </a:t>
            </a:r>
            <a:r>
              <a:rPr lang="it-IT" dirty="0" err="1" smtClean="0">
                <a:solidFill>
                  <a:srgbClr val="FF0000"/>
                </a:solidFill>
              </a:rPr>
              <a:t>Pays</a:t>
            </a:r>
            <a:r>
              <a:rPr lang="it-IT" dirty="0" smtClean="0">
                <a:solidFill>
                  <a:srgbClr val="FF0000"/>
                </a:solidFill>
              </a:rPr>
              <a:t> de la </a:t>
            </a:r>
            <a:r>
              <a:rPr lang="it-IT" dirty="0" err="1" smtClean="0">
                <a:solidFill>
                  <a:srgbClr val="FF0000"/>
                </a:solidFill>
              </a:rPr>
              <a:t>Loire</a:t>
            </a:r>
            <a:r>
              <a:rPr lang="it-IT" dirty="0" smtClean="0">
                <a:solidFill>
                  <a:srgbClr val="FF0000"/>
                </a:solidFill>
              </a:rPr>
              <a:t>  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13" name="Segnaposto contenuto 12" descr="Valle-della-Loira-castell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4218760" cy="2880320"/>
          </a:xfrm>
        </p:spPr>
      </p:pic>
      <p:sp>
        <p:nvSpPr>
          <p:cNvPr id="11" name="Segnaposto testo 10"/>
          <p:cNvSpPr>
            <a:spLocks noGrp="1"/>
          </p:cNvSpPr>
          <p:nvPr>
            <p:ph type="body" sz="quarter" idx="3"/>
          </p:nvPr>
        </p:nvSpPr>
        <p:spPr>
          <a:xfrm>
            <a:off x="4645025" y="4941168"/>
            <a:ext cx="4041775" cy="648072"/>
          </a:xfrm>
        </p:spPr>
        <p:txBody>
          <a:bodyPr>
            <a:normAutofit/>
          </a:bodyPr>
          <a:lstStyle/>
          <a:p>
            <a:r>
              <a:rPr lang="it-IT" i="1" dirty="0" smtClean="0"/>
              <a:t>Versailles</a:t>
            </a:r>
            <a:r>
              <a:rPr lang="it-IT" dirty="0" smtClean="0"/>
              <a:t>, en </a:t>
            </a:r>
            <a:r>
              <a:rPr lang="it-IT" dirty="0" err="1" smtClean="0">
                <a:solidFill>
                  <a:srgbClr val="FF0000"/>
                </a:solidFill>
              </a:rPr>
              <a:t>Île-de-France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16" name="Segnaposto contenuto 15" descr="salone degli specch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484784"/>
            <a:ext cx="3744416" cy="2880320"/>
          </a:xfr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28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</a:rPr>
              <a:t>Des</a:t>
            </a:r>
            <a:r>
              <a:rPr lang="it-IT" dirty="0" smtClean="0"/>
              <a:t> </a:t>
            </a:r>
            <a:r>
              <a:rPr lang="it-IT" dirty="0" err="1" smtClean="0">
                <a:solidFill>
                  <a:srgbClr val="FFC000"/>
                </a:solidFill>
              </a:rPr>
              <a:t>oeuvres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accent4">
                    <a:lumMod val="75000"/>
                  </a:schemeClr>
                </a:solidFill>
              </a:rPr>
              <a:t>d’art</a:t>
            </a:r>
            <a:r>
              <a:rPr lang="it-IT" dirty="0" smtClean="0"/>
              <a:t> </a:t>
            </a:r>
            <a:r>
              <a:rPr lang="it-IT" dirty="0" err="1" smtClean="0">
                <a:solidFill>
                  <a:srgbClr val="FF0000"/>
                </a:solidFill>
              </a:rPr>
              <a:t>inoubliables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013176"/>
            <a:ext cx="4040188" cy="1368152"/>
          </a:xfrm>
        </p:spPr>
        <p:txBody>
          <a:bodyPr>
            <a:normAutofit fontScale="92500" lnSpcReduction="10000"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dirty="0" err="1" smtClean="0"/>
              <a:t>vitraux</a:t>
            </a:r>
            <a:r>
              <a:rPr lang="it-IT" dirty="0" smtClean="0"/>
              <a:t> </a:t>
            </a:r>
            <a:r>
              <a:rPr lang="it-IT" dirty="0" err="1" smtClean="0"/>
              <a:t>des</a:t>
            </a:r>
            <a:r>
              <a:rPr lang="it-IT" dirty="0" smtClean="0"/>
              <a:t> </a:t>
            </a:r>
            <a:r>
              <a:rPr lang="it-IT" dirty="0" err="1" smtClean="0"/>
              <a:t>cathédrales</a:t>
            </a:r>
            <a:r>
              <a:rPr lang="it-IT" dirty="0" smtClean="0"/>
              <a:t> </a:t>
            </a:r>
            <a:r>
              <a:rPr lang="it-IT" dirty="0" err="1" smtClean="0"/>
              <a:t>gothiques</a:t>
            </a:r>
            <a:r>
              <a:rPr lang="it-IT" dirty="0" smtClean="0"/>
              <a:t>, ici c’est la </a:t>
            </a:r>
            <a:r>
              <a:rPr lang="it-IT" i="1" dirty="0" err="1" smtClean="0"/>
              <a:t>Cathédrale</a:t>
            </a:r>
            <a:r>
              <a:rPr lang="it-IT" i="1" dirty="0" smtClean="0"/>
              <a:t> de Reims</a:t>
            </a:r>
            <a:r>
              <a:rPr lang="it-IT" dirty="0" smtClean="0"/>
              <a:t>, en </a:t>
            </a:r>
            <a:r>
              <a:rPr lang="it-IT" dirty="0" err="1" smtClean="0">
                <a:solidFill>
                  <a:srgbClr val="FF0000"/>
                </a:solidFill>
              </a:rPr>
              <a:t>Champagne-Ardennes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8" name="Segnaposto contenuto 7" descr="reims-cathedral-18th-century-rose-window-dedicated-to-mar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72816"/>
            <a:ext cx="4111056" cy="2877442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5229200"/>
            <a:ext cx="4041775" cy="1152127"/>
          </a:xfrm>
        </p:spPr>
        <p:txBody>
          <a:bodyPr>
            <a:normAutofit/>
          </a:bodyPr>
          <a:lstStyle/>
          <a:p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dirty="0" err="1" smtClean="0"/>
              <a:t>tableaux</a:t>
            </a:r>
            <a:r>
              <a:rPr lang="it-IT" dirty="0" smtClean="0"/>
              <a:t> </a:t>
            </a:r>
            <a:r>
              <a:rPr lang="it-IT" dirty="0" err="1" smtClean="0"/>
              <a:t>impressionistes</a:t>
            </a:r>
            <a:r>
              <a:rPr lang="it-IT" dirty="0" smtClean="0"/>
              <a:t>,</a:t>
            </a:r>
          </a:p>
          <a:p>
            <a:r>
              <a:rPr lang="it-IT" dirty="0" smtClean="0"/>
              <a:t> </a:t>
            </a:r>
            <a:r>
              <a:rPr lang="it-IT" dirty="0" err="1" smtClean="0"/>
              <a:t>au</a:t>
            </a:r>
            <a:r>
              <a:rPr lang="it-IT" dirty="0" smtClean="0"/>
              <a:t> </a:t>
            </a:r>
            <a:r>
              <a:rPr lang="it-IT" dirty="0" err="1" smtClean="0"/>
              <a:t>musée</a:t>
            </a:r>
            <a:r>
              <a:rPr lang="it-IT" dirty="0" smtClean="0"/>
              <a:t> d’</a:t>
            </a:r>
            <a:r>
              <a:rPr lang="it-IT" dirty="0" err="1" smtClean="0"/>
              <a:t>Orsay</a:t>
            </a:r>
            <a:r>
              <a:rPr lang="it-IT" dirty="0" smtClean="0"/>
              <a:t> à </a:t>
            </a:r>
            <a:r>
              <a:rPr lang="it-IT" dirty="0" err="1" smtClean="0">
                <a:solidFill>
                  <a:srgbClr val="FF0000"/>
                </a:solidFill>
              </a:rPr>
              <a:t>Paris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10" name="Segnaposto contenuto 9" descr="Monet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20072" y="1556792"/>
            <a:ext cx="3467746" cy="3331460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29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</a:t>
            </a:fld>
            <a:endParaRPr lang="it-IT"/>
          </a:p>
        </p:txBody>
      </p:sp>
      <p:pic>
        <p:nvPicPr>
          <p:cNvPr id="3074" name="Picture 2" descr="C:\Users\Silvia\AppData\Local\Microsoft\Windows\INetCache\IE\RQATRDZQ\vignetta1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5847683" cy="4257113"/>
          </a:xfrm>
          <a:prstGeom prst="rect">
            <a:avLst/>
          </a:prstGeom>
          <a:noFill/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Des</a:t>
            </a:r>
            <a:r>
              <a:rPr lang="it-IT" dirty="0" smtClean="0"/>
              <a:t> </a:t>
            </a:r>
            <a:r>
              <a:rPr lang="it-IT" dirty="0" err="1" smtClean="0"/>
              <a:t>morceaux</a:t>
            </a:r>
            <a:r>
              <a:rPr lang="it-IT" dirty="0" smtClean="0"/>
              <a:t> </a:t>
            </a:r>
            <a:r>
              <a:rPr lang="it-IT" dirty="0" err="1" smtClean="0"/>
              <a:t>très</a:t>
            </a:r>
            <a:r>
              <a:rPr lang="it-IT" dirty="0" smtClean="0"/>
              <a:t> </a:t>
            </a:r>
            <a:r>
              <a:rPr lang="it-IT" dirty="0" err="1" smtClean="0"/>
              <a:t>important</a:t>
            </a:r>
            <a:r>
              <a:rPr lang="it-IT" dirty="0" smtClean="0"/>
              <a:t> d’</a:t>
            </a:r>
            <a:r>
              <a:rPr lang="it-IT" dirty="0" err="1" smtClean="0"/>
              <a:t>histoire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949280"/>
            <a:ext cx="4040188" cy="504057"/>
          </a:xfrm>
        </p:spPr>
        <p:txBody>
          <a:bodyPr>
            <a:normAutofit/>
          </a:bodyPr>
          <a:lstStyle/>
          <a:p>
            <a:r>
              <a:rPr lang="it-IT" dirty="0" smtClean="0"/>
              <a:t>La </a:t>
            </a:r>
            <a:r>
              <a:rPr lang="it-IT" dirty="0" err="1" smtClean="0"/>
              <a:t>révolution</a:t>
            </a:r>
            <a:r>
              <a:rPr lang="it-IT" dirty="0" smtClean="0"/>
              <a:t> </a:t>
            </a:r>
            <a:r>
              <a:rPr lang="it-IT" dirty="0" err="1" smtClean="0"/>
              <a:t>française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10" name="Segnaposto contenuto 9" descr="liberte_fraternite_egalit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2132856"/>
            <a:ext cx="4040188" cy="3620008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5733256"/>
            <a:ext cx="4041775" cy="720080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Le </a:t>
            </a:r>
            <a:r>
              <a:rPr lang="it-IT" dirty="0" err="1" smtClean="0"/>
              <a:t>cimétière</a:t>
            </a:r>
            <a:r>
              <a:rPr lang="it-IT" dirty="0" smtClean="0"/>
              <a:t> </a:t>
            </a:r>
            <a:r>
              <a:rPr lang="it-IT" dirty="0" err="1" smtClean="0"/>
              <a:t>américain</a:t>
            </a:r>
            <a:r>
              <a:rPr lang="it-IT" dirty="0" smtClean="0"/>
              <a:t> en </a:t>
            </a:r>
            <a:r>
              <a:rPr lang="it-IT" dirty="0" err="1" smtClean="0">
                <a:solidFill>
                  <a:srgbClr val="FF0000"/>
                </a:solidFill>
              </a:rPr>
              <a:t>Normandie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9" name="Segnaposto contenuto 8" descr="cimitero americano normandie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27376" y="2789109"/>
            <a:ext cx="3877072" cy="2791950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>
                <a:latin typeface="Andalus" pitchFamily="18" charset="-78"/>
                <a:cs typeface="Andalus" pitchFamily="18" charset="-78"/>
              </a:rPr>
              <a:t>Des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personnages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très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célèbres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, </a:t>
            </a:r>
            <a:br>
              <a:rPr lang="it-IT" dirty="0" smtClean="0">
                <a:latin typeface="Andalus" pitchFamily="18" charset="-78"/>
                <a:cs typeface="Andalus" pitchFamily="18" charset="-78"/>
              </a:rPr>
            </a:b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réels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et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littéraires</a:t>
            </a:r>
            <a:endParaRPr lang="it-IT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6021288"/>
            <a:ext cx="4040188" cy="504056"/>
          </a:xfrm>
        </p:spPr>
        <p:txBody>
          <a:bodyPr>
            <a:normAutofit/>
          </a:bodyPr>
          <a:lstStyle/>
          <a:p>
            <a:r>
              <a:rPr lang="it-IT" dirty="0" err="1" smtClean="0">
                <a:solidFill>
                  <a:srgbClr val="FFC000"/>
                </a:solidFill>
              </a:rPr>
              <a:t>Napoléon</a:t>
            </a:r>
            <a:r>
              <a:rPr lang="it-IT" dirty="0" smtClean="0"/>
              <a:t>, né en</a:t>
            </a:r>
            <a:r>
              <a:rPr lang="it-IT" dirty="0" smtClean="0">
                <a:solidFill>
                  <a:srgbClr val="FF0000"/>
                </a:solidFill>
              </a:rPr>
              <a:t> Corse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8" name="Segnaposto contenuto 7" descr="napoleon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55576" y="2111203"/>
            <a:ext cx="3227412" cy="3822759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5733254"/>
            <a:ext cx="4041775" cy="576066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C000"/>
                </a:solidFill>
              </a:rPr>
              <a:t>D’</a:t>
            </a:r>
            <a:r>
              <a:rPr lang="it-IT" dirty="0" err="1" smtClean="0">
                <a:solidFill>
                  <a:srgbClr val="FFC000"/>
                </a:solidFill>
              </a:rPr>
              <a:t>Artagnan</a:t>
            </a:r>
            <a:r>
              <a:rPr lang="it-IT" dirty="0" smtClean="0"/>
              <a:t>, né en </a:t>
            </a:r>
            <a:r>
              <a:rPr lang="it-IT" dirty="0" err="1" smtClean="0">
                <a:solidFill>
                  <a:srgbClr val="FF0000"/>
                </a:solidFill>
              </a:rPr>
              <a:t>Bourgogne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9" name="Segnaposto contenuto 8" descr="logan-lerman-three-musketeers-trailer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220072" y="2564904"/>
            <a:ext cx="3066848" cy="2736304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31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-459432"/>
            <a:ext cx="9144000" cy="3024336"/>
          </a:xfrm>
          <a:solidFill>
            <a:schemeClr val="bg1"/>
          </a:solidFill>
        </p:spPr>
        <p:txBody>
          <a:bodyPr/>
          <a:lstStyle/>
          <a:p>
            <a:r>
              <a:rPr lang="it-IT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Des</a:t>
            </a:r>
            <a:r>
              <a:rPr lang="it-IT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traditions</a:t>
            </a:r>
            <a:r>
              <a:rPr lang="it-IT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spéciales…</a:t>
            </a:r>
            <a:endParaRPr lang="it-IT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0" y="4797152"/>
            <a:ext cx="4716016" cy="100811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FF00"/>
                </a:solidFill>
              </a:rPr>
              <a:t>     </a:t>
            </a:r>
            <a:r>
              <a:rPr lang="it-IT" dirty="0" err="1" smtClean="0">
                <a:solidFill>
                  <a:srgbClr val="FF0000"/>
                </a:solidFill>
              </a:rPr>
              <a:t>Les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marchés</a:t>
            </a:r>
            <a:r>
              <a:rPr lang="it-IT" dirty="0" smtClean="0">
                <a:solidFill>
                  <a:srgbClr val="FF0000"/>
                </a:solidFill>
              </a:rPr>
              <a:t> de </a:t>
            </a:r>
            <a:r>
              <a:rPr lang="it-IT" dirty="0" err="1" smtClean="0">
                <a:solidFill>
                  <a:srgbClr val="FF0000"/>
                </a:solidFill>
              </a:rPr>
              <a:t>Noël</a:t>
            </a:r>
            <a:r>
              <a:rPr lang="it-IT" dirty="0" smtClean="0">
                <a:solidFill>
                  <a:srgbClr val="FF0000"/>
                </a:solidFill>
              </a:rPr>
              <a:t> en </a:t>
            </a:r>
            <a:r>
              <a:rPr lang="it-IT" dirty="0" err="1" smtClean="0">
                <a:solidFill>
                  <a:schemeClr val="accent6"/>
                </a:solidFill>
              </a:rPr>
              <a:t>Alsace</a:t>
            </a:r>
            <a:endParaRPr lang="it-IT" dirty="0">
              <a:solidFill>
                <a:schemeClr val="accent6"/>
              </a:solidFill>
            </a:endParaRPr>
          </a:p>
        </p:txBody>
      </p:sp>
      <p:pic>
        <p:nvPicPr>
          <p:cNvPr id="8" name="Segnaposto contenuto 7" descr="mercatini_natale_strasburgo_N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4328220" cy="2822752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572000" y="4581128"/>
            <a:ext cx="4571999" cy="122413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Le </a:t>
            </a:r>
            <a:r>
              <a:rPr lang="it-IT" dirty="0" err="1" smtClean="0">
                <a:solidFill>
                  <a:srgbClr val="FF0000"/>
                </a:solidFill>
              </a:rPr>
              <a:t>carnaval</a:t>
            </a:r>
            <a:r>
              <a:rPr lang="it-IT" dirty="0" smtClean="0">
                <a:solidFill>
                  <a:srgbClr val="FF0000"/>
                </a:solidFill>
              </a:rPr>
              <a:t> de </a:t>
            </a:r>
            <a:r>
              <a:rPr lang="it-IT" dirty="0" err="1" smtClean="0">
                <a:solidFill>
                  <a:srgbClr val="FF0000"/>
                </a:solidFill>
              </a:rPr>
              <a:t>Menton</a:t>
            </a:r>
            <a:r>
              <a:rPr lang="it-IT" dirty="0" smtClean="0">
                <a:solidFill>
                  <a:srgbClr val="FF0000"/>
                </a:solidFill>
              </a:rPr>
              <a:t>, en </a:t>
            </a:r>
            <a:r>
              <a:rPr lang="it-IT" dirty="0" smtClean="0">
                <a:solidFill>
                  <a:schemeClr val="accent6"/>
                </a:solidFill>
              </a:rPr>
              <a:t>PACA</a:t>
            </a:r>
            <a:endParaRPr lang="it-IT" dirty="0">
              <a:solidFill>
                <a:schemeClr val="accent6"/>
              </a:solidFill>
            </a:endParaRPr>
          </a:p>
        </p:txBody>
      </p:sp>
      <p:pic>
        <p:nvPicPr>
          <p:cNvPr id="9" name="Segnaposto contenuto 8" descr="mentone_festaagrum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4008" y="1628800"/>
            <a:ext cx="4257164" cy="2846458"/>
          </a:xfrm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32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8880"/>
          </a:xfrm>
          <a:solidFill>
            <a:schemeClr val="bg1"/>
          </a:solidFill>
        </p:spPr>
        <p:txBody>
          <a:bodyPr/>
          <a:lstStyle/>
          <a:p>
            <a:r>
              <a:rPr lang="it-IT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Et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 une gastronomie </a:t>
            </a:r>
            <a:r>
              <a:rPr lang="it-IT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remarquable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! </a:t>
            </a:r>
            <a:endParaRPr lang="it-IT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0" y="5157192"/>
            <a:ext cx="4497388" cy="86409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La Quiche </a:t>
            </a:r>
            <a:r>
              <a:rPr lang="it-IT" dirty="0" err="1" smtClean="0">
                <a:solidFill>
                  <a:srgbClr val="FF0000"/>
                </a:solidFill>
              </a:rPr>
              <a:t>Lorraine</a:t>
            </a:r>
            <a:r>
              <a:rPr lang="it-IT" dirty="0" smtClean="0">
                <a:solidFill>
                  <a:srgbClr val="FF0000"/>
                </a:solidFill>
              </a:rPr>
              <a:t>, </a:t>
            </a:r>
            <a:r>
              <a:rPr lang="it-IT" dirty="0" err="1" smtClean="0">
                <a:solidFill>
                  <a:srgbClr val="FF0000"/>
                </a:solidFill>
              </a:rPr>
              <a:t>plat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err="1" smtClean="0">
                <a:solidFill>
                  <a:srgbClr val="FF0000"/>
                </a:solidFill>
              </a:rPr>
              <a:t>typique</a:t>
            </a:r>
            <a:r>
              <a:rPr lang="it-IT" dirty="0" smtClean="0">
                <a:solidFill>
                  <a:srgbClr val="FF0000"/>
                </a:solidFill>
              </a:rPr>
              <a:t> de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it-IT" dirty="0" smtClean="0">
                <a:solidFill>
                  <a:srgbClr val="FF0000"/>
                </a:solidFill>
              </a:rPr>
              <a:t>la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it-IT" dirty="0" err="1" smtClean="0">
                <a:solidFill>
                  <a:srgbClr val="FF0066"/>
                </a:solidFill>
              </a:rPr>
              <a:t>Lorraine</a:t>
            </a:r>
            <a:endParaRPr lang="it-IT" dirty="0">
              <a:solidFill>
                <a:srgbClr val="FF0066"/>
              </a:solidFill>
            </a:endParaRPr>
          </a:p>
        </p:txBody>
      </p:sp>
      <p:pic>
        <p:nvPicPr>
          <p:cNvPr id="8" name="Segnaposto contenuto 7" descr="01-quiche-lorrain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9552" y="1844824"/>
            <a:ext cx="4040188" cy="3108974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499992" y="5301208"/>
            <a:ext cx="4644007" cy="93610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Le Crème Chantilly, qui est </a:t>
            </a:r>
            <a:r>
              <a:rPr lang="it-IT" dirty="0" err="1" smtClean="0">
                <a:solidFill>
                  <a:srgbClr val="FF0000"/>
                </a:solidFill>
              </a:rPr>
              <a:t>née</a:t>
            </a:r>
            <a:r>
              <a:rPr lang="it-IT" dirty="0" smtClean="0">
                <a:solidFill>
                  <a:srgbClr val="FF0000"/>
                </a:solidFill>
              </a:rPr>
              <a:t> en </a:t>
            </a:r>
          </a:p>
          <a:p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it-IT" dirty="0" err="1" smtClean="0">
                <a:solidFill>
                  <a:srgbClr val="FF0066"/>
                </a:solidFill>
              </a:rPr>
              <a:t>Picardie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endParaRPr lang="it-IT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33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pic>
        <p:nvPicPr>
          <p:cNvPr id="12" name="Segnaposto contenuto 11" descr="216503__sweet-cakes-with-wipped-cream_p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932040" y="1844824"/>
            <a:ext cx="3897759" cy="299314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Et </a:t>
            </a:r>
            <a:r>
              <a:rPr lang="it-IT" dirty="0" err="1" smtClean="0"/>
              <a:t>beaucoup</a:t>
            </a:r>
            <a:r>
              <a:rPr lang="it-IT" dirty="0" smtClean="0"/>
              <a:t> d’</a:t>
            </a:r>
            <a:r>
              <a:rPr lang="it-IT" dirty="0" err="1" smtClean="0"/>
              <a:t>autres</a:t>
            </a:r>
            <a:r>
              <a:rPr lang="it-IT" dirty="0" smtClean="0"/>
              <a:t> </a:t>
            </a:r>
            <a:r>
              <a:rPr lang="it-IT" dirty="0" err="1" smtClean="0"/>
              <a:t>choses</a:t>
            </a:r>
            <a:r>
              <a:rPr lang="it-IT" dirty="0" smtClean="0"/>
              <a:t> à </a:t>
            </a:r>
            <a:r>
              <a:rPr lang="it-IT" dirty="0" err="1" smtClean="0"/>
              <a:t>découvrir</a:t>
            </a:r>
            <a:r>
              <a:rPr lang="it-IT" dirty="0" smtClean="0"/>
              <a:t> ensemble! …</a:t>
            </a:r>
            <a:endParaRPr lang="it-IT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6265" y="1600200"/>
            <a:ext cx="4091470" cy="4525963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/>
              <a:t>Allons</a:t>
            </a:r>
            <a:r>
              <a:rPr lang="it-IT" dirty="0" smtClean="0"/>
              <a:t> </a:t>
            </a:r>
            <a:r>
              <a:rPr lang="it-IT" dirty="0" err="1" smtClean="0"/>
              <a:t>faire</a:t>
            </a:r>
            <a:r>
              <a:rPr lang="it-IT" dirty="0" smtClean="0"/>
              <a:t> un quiz pour </a:t>
            </a:r>
            <a:r>
              <a:rPr lang="it-IT" dirty="0" err="1" smtClean="0"/>
              <a:t>fixer</a:t>
            </a:r>
            <a:r>
              <a:rPr lang="it-IT" dirty="0" smtClean="0"/>
              <a:t> </a:t>
            </a:r>
            <a:r>
              <a:rPr lang="it-IT" dirty="0" err="1" smtClean="0"/>
              <a:t>les</a:t>
            </a:r>
            <a:r>
              <a:rPr lang="it-IT" dirty="0" smtClean="0"/>
              <a:t> </a:t>
            </a:r>
            <a:r>
              <a:rPr lang="it-IT" dirty="0" err="1" smtClean="0"/>
              <a:t>idées</a:t>
            </a:r>
            <a:r>
              <a:rPr lang="it-IT" dirty="0" smtClean="0"/>
              <a:t>! 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 smtClean="0"/>
          </a:p>
          <a:p>
            <a:r>
              <a:rPr lang="it-IT" dirty="0" smtClean="0">
                <a:hlinkClick r:id="rId2"/>
              </a:rPr>
              <a:t>https://play.kahoot.it/#/</a:t>
            </a:r>
            <a:r>
              <a:rPr lang="it-IT" dirty="0" smtClean="0">
                <a:hlinkClick r:id="rId2"/>
              </a:rPr>
              <a:t>k/ca3a5bf9-5396-44ec-9880-0b2aaf3280f5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35</a:t>
            </a:fld>
            <a:endParaRPr lang="it-IT"/>
          </a:p>
        </p:txBody>
      </p:sp>
      <p:pic>
        <p:nvPicPr>
          <p:cNvPr id="1026" name="Picture 2" descr="C:\Program Files (x86)\Microsoft Office\MEDIA\CAGCAT10\j029770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645024"/>
            <a:ext cx="1479499" cy="1820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066130"/>
          </a:xfrm>
        </p:spPr>
        <p:txBody>
          <a:bodyPr>
            <a:normAutofit/>
          </a:bodyPr>
          <a:lstStyle/>
          <a:p>
            <a:r>
              <a:rPr lang="it-IT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Paris</a:t>
            </a:r>
            <a:r>
              <a:rPr lang="it-IT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, la ville de l’</a:t>
            </a:r>
            <a:r>
              <a:rPr lang="it-IT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ndalus" pitchFamily="18" charset="-78"/>
                <a:cs typeface="Andalus" pitchFamily="18" charset="-78"/>
              </a:rPr>
              <a:t>amour…</a:t>
            </a:r>
            <a:endParaRPr lang="it-IT" dirty="0">
              <a:solidFill>
                <a:schemeClr val="accent2">
                  <a:lumMod val="60000"/>
                  <a:lumOff val="40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8" name="Segnaposto contenuto 7" descr="paris je t'aim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998221"/>
            <a:ext cx="6624736" cy="4128797"/>
          </a:xfrm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4</a:t>
            </a:fld>
            <a:endParaRPr lang="it-IT"/>
          </a:p>
        </p:txBody>
      </p:sp>
      <p:pic>
        <p:nvPicPr>
          <p:cNvPr id="1026" name="Picture 2" descr="C:\Program Files (x86)\Microsoft Office\MEDIA\CAGCAT10\j023087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88640"/>
            <a:ext cx="1647097" cy="1658726"/>
          </a:xfrm>
          <a:prstGeom prst="rect">
            <a:avLst/>
          </a:prstGeom>
          <a:noFill/>
        </p:spPr>
      </p:pic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it-IT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Disneyland </a:t>
            </a:r>
            <a:r>
              <a:rPr lang="it-IT" dirty="0" err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Paris</a:t>
            </a:r>
            <a:r>
              <a:rPr lang="it-IT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!! </a:t>
            </a:r>
            <a:endParaRPr lang="it-IT" dirty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Segnaposto testo 10"/>
          <p:cNvSpPr>
            <a:spLocks noGrp="1"/>
          </p:cNvSpPr>
          <p:nvPr>
            <p:ph type="body" idx="1"/>
          </p:nvPr>
        </p:nvSpPr>
        <p:spPr>
          <a:xfrm>
            <a:off x="0" y="1628799"/>
            <a:ext cx="9144000" cy="5229201"/>
          </a:xfrm>
          <a:solidFill>
            <a:schemeClr val="accent1"/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7" name="Segnaposto contenuto 6" descr="eurodisne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86552"/>
            <a:ext cx="8363272" cy="5236136"/>
          </a:xfrm>
        </p:spPr>
      </p:pic>
      <p:sp>
        <p:nvSpPr>
          <p:cNvPr id="12" name="Segnaposto testo 11"/>
          <p:cNvSpPr>
            <a:spLocks noGrp="1"/>
          </p:cNvSpPr>
          <p:nvPr>
            <p:ph type="body" sz="quarter" idx="3"/>
          </p:nvPr>
        </p:nvSpPr>
        <p:spPr>
          <a:xfrm flipH="1">
            <a:off x="8686800" y="1535113"/>
            <a:ext cx="277688" cy="165695"/>
          </a:xfrm>
        </p:spPr>
        <p:txBody>
          <a:bodyPr>
            <a:normAutofit fontScale="25000" lnSpcReduction="20000"/>
          </a:bodyPr>
          <a:lstStyle/>
          <a:p>
            <a:endParaRPr lang="it-IT" dirty="0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8460432" y="2174875"/>
            <a:ext cx="226368" cy="45719"/>
          </a:xfrm>
        </p:spPr>
        <p:txBody>
          <a:bodyPr>
            <a:normAutofit fontScale="25000" lnSpcReduction="20000"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  <a:solidFill>
            <a:schemeClr val="accent6">
              <a:lumMod val="50000"/>
            </a:schemeClr>
          </a:solidFill>
        </p:spPr>
        <p:txBody>
          <a:bodyPr/>
          <a:lstStyle/>
          <a:p>
            <a:r>
              <a:rPr lang="it-IT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La baguette </a:t>
            </a:r>
            <a:r>
              <a:rPr lang="it-IT" dirty="0" err="1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sous</a:t>
            </a:r>
            <a:r>
              <a:rPr lang="it-IT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 l’</a:t>
            </a:r>
            <a:r>
              <a:rPr lang="it-IT" dirty="0" err="1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aisselle…</a:t>
            </a:r>
            <a:endParaRPr lang="it-IT" dirty="0">
              <a:solidFill>
                <a:srgbClr val="FFC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0" y="1535112"/>
            <a:ext cx="4497388" cy="5322887"/>
          </a:xfrm>
          <a:solidFill>
            <a:schemeClr val="accent6">
              <a:lumMod val="50000"/>
            </a:schemeClr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7" name="Segnaposto contenuto 6" descr="baguette-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39456" y="1772816"/>
            <a:ext cx="4097267" cy="4353347"/>
          </a:xfrm>
        </p:spPr>
      </p:pic>
      <p:sp>
        <p:nvSpPr>
          <p:cNvPr id="9" name="Segnaposto testo 8"/>
          <p:cNvSpPr>
            <a:spLocks noGrp="1"/>
          </p:cNvSpPr>
          <p:nvPr>
            <p:ph type="body" sz="quarter" idx="3"/>
          </p:nvPr>
        </p:nvSpPr>
        <p:spPr>
          <a:xfrm>
            <a:off x="4499993" y="1988840"/>
            <a:ext cx="4644008" cy="486916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it-IT" sz="3200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… Mais </a:t>
            </a:r>
            <a:r>
              <a:rPr lang="it-IT" sz="3200" dirty="0" err="1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au</a:t>
            </a:r>
            <a:r>
              <a:rPr lang="it-IT" sz="3200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 champagne       			</a:t>
            </a:r>
            <a:r>
              <a:rPr lang="it-IT" sz="3200" dirty="0" err="1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aussi</a:t>
            </a:r>
            <a:r>
              <a:rPr lang="it-IT" sz="3200" dirty="0" smtClean="0">
                <a:solidFill>
                  <a:srgbClr val="FFC000"/>
                </a:solidFill>
                <a:latin typeface="Andalus" pitchFamily="18" charset="-78"/>
                <a:cs typeface="Andalus" pitchFamily="18" charset="-78"/>
              </a:rPr>
              <a:t> ! </a:t>
            </a:r>
            <a:endParaRPr lang="it-IT" sz="3200" dirty="0">
              <a:solidFill>
                <a:srgbClr val="FFC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6</a:t>
            </a:fld>
            <a:endParaRPr lang="it-IT" dirty="0"/>
          </a:p>
        </p:txBody>
      </p:sp>
      <p:pic>
        <p:nvPicPr>
          <p:cNvPr id="14" name="Segnaposto contenuto 13" descr="champagne bicchier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12108" y="2764677"/>
            <a:ext cx="4136355" cy="2752556"/>
          </a:xfrm>
        </p:spPr>
      </p:pic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it-IT" dirty="0" smtClean="0">
                <a:solidFill>
                  <a:srgbClr val="FF0066"/>
                </a:solidFill>
                <a:latin typeface="Andalus" pitchFamily="18" charset="-78"/>
                <a:cs typeface="Andalus" pitchFamily="18" charset="-78"/>
              </a:rPr>
              <a:t>À tout ce qui est </a:t>
            </a:r>
            <a:r>
              <a:rPr lang="it-IT" dirty="0" err="1" smtClean="0">
                <a:solidFill>
                  <a:srgbClr val="FF0066"/>
                </a:solidFill>
                <a:latin typeface="Andalus" pitchFamily="18" charset="-78"/>
                <a:cs typeface="Andalus" pitchFamily="18" charset="-78"/>
              </a:rPr>
              <a:t>très</a:t>
            </a:r>
            <a:r>
              <a:rPr lang="it-IT" dirty="0" smtClean="0">
                <a:solidFill>
                  <a:srgbClr val="FF0066"/>
                </a:solidFill>
                <a:latin typeface="Andalus" pitchFamily="18" charset="-78"/>
                <a:cs typeface="Andalus" pitchFamily="18" charset="-78"/>
              </a:rPr>
              <a:t> chic </a:t>
            </a:r>
            <a:endParaRPr lang="it-IT" dirty="0">
              <a:solidFill>
                <a:srgbClr val="FF0066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Segnaposto testo 9"/>
          <p:cNvSpPr>
            <a:spLocks noGrp="1"/>
          </p:cNvSpPr>
          <p:nvPr>
            <p:ph type="body" idx="1"/>
          </p:nvPr>
        </p:nvSpPr>
        <p:spPr>
          <a:xfrm>
            <a:off x="0" y="1484784"/>
            <a:ext cx="4497388" cy="5373216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5" name="Segnaposto contenuto 4" descr="chanel-no-5-illustration-1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27584" y="1484784"/>
            <a:ext cx="3816423" cy="5184576"/>
          </a:xfrm>
        </p:spPr>
      </p:pic>
      <p:sp>
        <p:nvSpPr>
          <p:cNvPr id="11" name="Segnaposto testo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2" name="Segnaposto contenuto 11"/>
          <p:cNvSpPr>
            <a:spLocks noGrp="1"/>
          </p:cNvSpPr>
          <p:nvPr>
            <p:ph sz="quarter" idx="4"/>
          </p:nvPr>
        </p:nvSpPr>
        <p:spPr>
          <a:xfrm>
            <a:off x="4499993" y="1340768"/>
            <a:ext cx="4644007" cy="5517232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7</a:t>
            </a:fld>
            <a:endParaRPr lang="it-IT"/>
          </a:p>
        </p:txBody>
      </p:sp>
      <p:pic>
        <p:nvPicPr>
          <p:cNvPr id="6" name="Immagine 5" descr="louis vuitt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484784"/>
            <a:ext cx="3888432" cy="2775296"/>
          </a:xfrm>
          <a:prstGeom prst="rect">
            <a:avLst/>
          </a:prstGeom>
        </p:spPr>
      </p:pic>
      <p:pic>
        <p:nvPicPr>
          <p:cNvPr id="7" name="Immagine 6" descr="1-outside-view-of-galeries-lafayette-with-christmas-decorations_116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4221088"/>
            <a:ext cx="3888432" cy="2469458"/>
          </a:xfrm>
          <a:prstGeom prst="rect">
            <a:avLst/>
          </a:prstGeom>
        </p:spPr>
      </p:pic>
      <p:pic>
        <p:nvPicPr>
          <p:cNvPr id="4098" name="Picture 2" descr="C:\Users\Silvia\AppData\Local\Microsoft\Windows\INetCache\IE\SJ2G1OEV\fiocco_rosa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332656"/>
            <a:ext cx="1000632" cy="1016515"/>
          </a:xfrm>
          <a:prstGeom prst="rect">
            <a:avLst/>
          </a:prstGeom>
          <a:noFill/>
        </p:spPr>
      </p:pic>
      <p:sp>
        <p:nvSpPr>
          <p:cNvPr id="13" name="Segnaposto piè di pagina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it-IT" dirty="0" smtClean="0">
                <a:latin typeface="Andalus" pitchFamily="18" charset="-78"/>
                <a:cs typeface="Andalus" pitchFamily="18" charset="-78"/>
              </a:rPr>
              <a:t>Mais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aussi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au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bidet…</a:t>
            </a:r>
            <a:endParaRPr lang="it-IT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0" y="1268760"/>
            <a:ext cx="7164288" cy="5760639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8" name="Segnaposto contenuto 7" descr="Bidet_weis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129850" y="2204864"/>
            <a:ext cx="5034437" cy="3879026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7164288" y="1340768"/>
            <a:ext cx="1979712" cy="5517232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824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r>
              <a:rPr lang="it-IT" dirty="0" err="1" smtClean="0">
                <a:latin typeface="Andalus" pitchFamily="18" charset="-78"/>
                <a:cs typeface="Andalus" pitchFamily="18" charset="-78"/>
              </a:rPr>
              <a:t>…qui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n’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existe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it-IT" dirty="0" err="1" smtClean="0">
                <a:latin typeface="Andalus" pitchFamily="18" charset="-78"/>
                <a:cs typeface="Andalus" pitchFamily="18" charset="-78"/>
              </a:rPr>
              <a:t>pas</a:t>
            </a:r>
            <a:r>
              <a:rPr lang="it-IT" dirty="0" smtClean="0">
                <a:latin typeface="Andalus" pitchFamily="18" charset="-78"/>
                <a:cs typeface="Andalus" pitchFamily="18" charset="-78"/>
              </a:rPr>
              <a:t>!! </a:t>
            </a:r>
            <a:endParaRPr lang="it-IT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0" y="1535112"/>
            <a:ext cx="5220072" cy="5322888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endParaRPr lang="it-IT" dirty="0"/>
          </a:p>
        </p:txBody>
      </p:sp>
      <p:pic>
        <p:nvPicPr>
          <p:cNvPr id="9" name="Segnaposto contenuto 8" descr="bide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99592" y="2564904"/>
            <a:ext cx="3824036" cy="2942715"/>
          </a:xfrm>
        </p:spPr>
      </p:pic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860032" y="1484784"/>
            <a:ext cx="4283968" cy="5373215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6F6C8-44D7-4190-A835-0414FBA130DB}" type="slidenum">
              <a:rPr lang="it-IT" smtClean="0"/>
              <a:pPr/>
              <a:t>9</a:t>
            </a:fld>
            <a:endParaRPr lang="it-IT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4093" y="2924943"/>
            <a:ext cx="2246264" cy="225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Activationtfa.Silvia.Lobertini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1336</TotalTime>
  <Words>632</Words>
  <Application>Microsoft Office PowerPoint</Application>
  <PresentationFormat>Presentazione su schermo (4:3)</PresentationFormat>
  <Paragraphs>183</Paragraphs>
  <Slides>35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Tema di Office</vt:lpstr>
      <vt:lpstr>On part pour   la France!</vt:lpstr>
      <vt:lpstr>     Quand on parle de la France  on pense à…</vt:lpstr>
      <vt:lpstr>Diapositiva 3</vt:lpstr>
      <vt:lpstr>Paris, la ville de l’amour…</vt:lpstr>
      <vt:lpstr>Disneyland Paris!! </vt:lpstr>
      <vt:lpstr>La baguette sous l’aisselle…</vt:lpstr>
      <vt:lpstr>À tout ce qui est très chic </vt:lpstr>
      <vt:lpstr>Mais aussi au bidet…</vt:lpstr>
      <vt:lpstr>…qui n’existe pas!! </vt:lpstr>
      <vt:lpstr>En effet la France,  c’est beaucoup des choses… </vt:lpstr>
      <vt:lpstr>La France, ce n’est pas seulement Paris…</vt:lpstr>
      <vt:lpstr>Les 22 régions métropolitaines sont sur le territoire européen</vt:lpstr>
      <vt:lpstr>Les 5 régions d’outre-mer se trouvent : </vt:lpstr>
      <vt:lpstr>Les régions françaises</vt:lpstr>
      <vt:lpstr>Il faut souligner que depuis le 1° janvier 2016 les régions vont être modifiées et reduites à 13</vt:lpstr>
      <vt:lpstr>Est-ce que quelqu’un d’entre vous a visité des régions françaises métropolitaines?</vt:lpstr>
      <vt:lpstr>Les régions sont divisée à leur tour en départements</vt:lpstr>
      <vt:lpstr>Les départements, qui sont 101, sont comme les “province”italiennes. Ils ont chacun un numéro qui suit l’ordre alphabetique. Voyons, par exemple,  les départements de la région PACA</vt:lpstr>
      <vt:lpstr>Maintenant, on va découvrir les régions ensemble! </vt:lpstr>
      <vt:lpstr>Voilà une vidéo très jolie</vt:lpstr>
      <vt:lpstr>Diapositiva 21</vt:lpstr>
      <vt:lpstr>Allons faire  un jeu:  les régions à caser sur la carte </vt:lpstr>
      <vt:lpstr>Qui a gagné? </vt:lpstr>
      <vt:lpstr>Allons voire quelques exemples du patrimoine français….</vt:lpstr>
      <vt:lpstr>      </vt:lpstr>
      <vt:lpstr>Il y a des paysages remarquables…où?</vt:lpstr>
      <vt:lpstr>Des monuments magnifiques</vt:lpstr>
      <vt:lpstr>Des palais merveilleux </vt:lpstr>
      <vt:lpstr>Des oeuvres d’art inoubliables </vt:lpstr>
      <vt:lpstr>Des morceaux très important d’histoire </vt:lpstr>
      <vt:lpstr>Des personnages très célèbres,  réels et littéraires</vt:lpstr>
      <vt:lpstr>Des traditions spéciales…</vt:lpstr>
      <vt:lpstr>Et une gastronomie remarquable ! </vt:lpstr>
      <vt:lpstr>Et beaucoup d’autres choses à découvrir ensemble! …</vt:lpstr>
      <vt:lpstr>Allons faire un quiz pour fixer les idées!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Bienvenus  en France!</dc:title>
  <dc:creator>Silvia</dc:creator>
  <cp:lastModifiedBy>Silvia</cp:lastModifiedBy>
  <cp:revision>152</cp:revision>
  <dcterms:created xsi:type="dcterms:W3CDTF">2015-05-04T08:30:51Z</dcterms:created>
  <dcterms:modified xsi:type="dcterms:W3CDTF">2015-06-05T12:06:38Z</dcterms:modified>
</cp:coreProperties>
</file>